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8" r:id="rId3"/>
    <p:sldId id="284" r:id="rId4"/>
    <p:sldId id="292" r:id="rId5"/>
    <p:sldId id="290" r:id="rId6"/>
    <p:sldId id="288" r:id="rId7"/>
    <p:sldId id="291" r:id="rId8"/>
    <p:sldId id="289" r:id="rId9"/>
    <p:sldId id="293" r:id="rId10"/>
    <p:sldId id="294" r:id="rId11"/>
    <p:sldId id="295" r:id="rId12"/>
    <p:sldId id="296" r:id="rId13"/>
    <p:sldId id="297" r:id="rId14"/>
    <p:sldId id="298" r:id="rId15"/>
    <p:sldId id="299" r:id="rId16"/>
    <p:sldId id="300" r:id="rId17"/>
    <p:sldId id="301" r:id="rId18"/>
    <p:sldId id="303" r:id="rId19"/>
    <p:sldId id="302" r:id="rId20"/>
    <p:sldId id="304" r:id="rId21"/>
    <p:sldId id="277" r:id="rId2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DengXian"/>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DengXian"/>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DengXian"/>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DengXian"/>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DengXian"/>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DengXian"/>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DengXian"/>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DengXian"/>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DengXian"/>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2F78"/>
    <a:srgbClr val="926275"/>
    <a:srgbClr val="B051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21"/>
    <p:restoredTop sz="94909"/>
  </p:normalViewPr>
  <p:slideViewPr>
    <p:cSldViewPr snapToGrid="0" snapToObjects="1">
      <p:cViewPr varScale="1">
        <p:scale>
          <a:sx n="68" d="100"/>
          <a:sy n="68" d="100"/>
        </p:scale>
        <p:origin x="90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xfrm>
            <a:off x="1143000" y="685800"/>
            <a:ext cx="4572000" cy="3429000"/>
          </a:xfrm>
          <a:prstGeom prst="rect">
            <a:avLst/>
          </a:prstGeom>
        </p:spPr>
        <p:txBody>
          <a:bodyPr/>
          <a:lstStyle/>
          <a:p>
            <a:endParaRPr/>
          </a:p>
        </p:txBody>
      </p:sp>
      <p:sp>
        <p:nvSpPr>
          <p:cNvPr id="151" name="Shape 15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DengXian"/>
      </a:defRPr>
    </a:lvl1pPr>
    <a:lvl2pPr indent="228600" latinLnBrk="0">
      <a:defRPr sz="1200">
        <a:latin typeface="+mj-lt"/>
        <a:ea typeface="+mj-ea"/>
        <a:cs typeface="+mj-cs"/>
        <a:sym typeface="DengXian"/>
      </a:defRPr>
    </a:lvl2pPr>
    <a:lvl3pPr indent="457200" latinLnBrk="0">
      <a:defRPr sz="1200">
        <a:latin typeface="+mj-lt"/>
        <a:ea typeface="+mj-ea"/>
        <a:cs typeface="+mj-cs"/>
        <a:sym typeface="DengXian"/>
      </a:defRPr>
    </a:lvl3pPr>
    <a:lvl4pPr indent="685800" latinLnBrk="0">
      <a:defRPr sz="1200">
        <a:latin typeface="+mj-lt"/>
        <a:ea typeface="+mj-ea"/>
        <a:cs typeface="+mj-cs"/>
        <a:sym typeface="DengXian"/>
      </a:defRPr>
    </a:lvl4pPr>
    <a:lvl5pPr indent="914400" latinLnBrk="0">
      <a:defRPr sz="1200">
        <a:latin typeface="+mj-lt"/>
        <a:ea typeface="+mj-ea"/>
        <a:cs typeface="+mj-cs"/>
        <a:sym typeface="DengXian"/>
      </a:defRPr>
    </a:lvl5pPr>
    <a:lvl6pPr indent="1143000" latinLnBrk="0">
      <a:defRPr sz="1200">
        <a:latin typeface="+mj-lt"/>
        <a:ea typeface="+mj-ea"/>
        <a:cs typeface="+mj-cs"/>
        <a:sym typeface="DengXian"/>
      </a:defRPr>
    </a:lvl6pPr>
    <a:lvl7pPr indent="1371600" latinLnBrk="0">
      <a:defRPr sz="1200">
        <a:latin typeface="+mj-lt"/>
        <a:ea typeface="+mj-ea"/>
        <a:cs typeface="+mj-cs"/>
        <a:sym typeface="DengXian"/>
      </a:defRPr>
    </a:lvl7pPr>
    <a:lvl8pPr indent="1600200" latinLnBrk="0">
      <a:defRPr sz="1200">
        <a:latin typeface="+mj-lt"/>
        <a:ea typeface="+mj-ea"/>
        <a:cs typeface="+mj-cs"/>
        <a:sym typeface="DengXian"/>
      </a:defRPr>
    </a:lvl8pPr>
    <a:lvl9pPr indent="1828800" latinLnBrk="0">
      <a:defRPr sz="1200">
        <a:latin typeface="+mj-lt"/>
        <a:ea typeface="+mj-ea"/>
        <a:cs typeface="+mj-cs"/>
        <a:sym typeface="DengXian"/>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仅标题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Title Text"/>
          <p:cNvSpPr txBox="1">
            <a:spLocks noGrp="1"/>
          </p:cNvSpPr>
          <p:nvPr>
            <p:ph type="title"/>
          </p:nvPr>
        </p:nvSpPr>
        <p:spPr>
          <a:xfrm>
            <a:off x="364066" y="109907"/>
            <a:ext cx="10515601" cy="1325566"/>
          </a:xfrm>
          <a:prstGeom prst="rect">
            <a:avLst/>
          </a:prstGeom>
        </p:spPr>
        <p:txBody>
          <a:bodyPr anchor="t">
            <a:normAutofit/>
          </a:bodyPr>
          <a:lstStyle>
            <a:lvl1pPr>
              <a:defRPr sz="3000" b="1">
                <a:latin typeface="Helvetica Neue"/>
                <a:ea typeface="Helvetica Neue"/>
                <a:cs typeface="Helvetica Neue"/>
                <a:sym typeface="Helvetica Neue"/>
              </a:defRPr>
            </a:lvl1pPr>
          </a:lstStyle>
          <a:p>
            <a:r>
              <a:t>Title Text</a:t>
            </a:r>
          </a:p>
        </p:txBody>
      </p:sp>
      <p:sp>
        <p:nvSpPr>
          <p:cNvPr id="108" name="Slide Number"/>
          <p:cNvSpPr txBox="1">
            <a:spLocks noGrp="1"/>
          </p:cNvSpPr>
          <p:nvPr>
            <p:ph type="sldNum" sz="quarter" idx="2"/>
          </p:nvPr>
        </p:nvSpPr>
        <p:spPr>
          <a:xfrm>
            <a:off x="11545663" y="6362731"/>
            <a:ext cx="273652" cy="269237"/>
          </a:xfrm>
          <a:prstGeom prst="rect">
            <a:avLst/>
          </a:prstGeom>
        </p:spPr>
        <p:txBody>
          <a:bodyPr lIns="45718" tIns="45718" rIns="45718" bIns="45718"/>
          <a:lstStyle>
            <a:lvl1pPr>
              <a:defRPr>
                <a:solidFill>
                  <a:srgbClr val="FFFFFF"/>
                </a:solidFill>
                <a:latin typeface="+mj-lt"/>
                <a:ea typeface="+mj-ea"/>
                <a:cs typeface="+mj-cs"/>
                <a:sym typeface="DengXian"/>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标题和内容">
    <p:spTree>
      <p:nvGrpSpPr>
        <p:cNvPr id="1" name=""/>
        <p:cNvGrpSpPr/>
        <p:nvPr/>
      </p:nvGrpSpPr>
      <p:grpSpPr>
        <a:xfrm>
          <a:off x="0" y="0"/>
          <a:ext cx="0" cy="0"/>
          <a:chOff x="0" y="0"/>
          <a:chExt cx="0" cy="0"/>
        </a:xfrm>
      </p:grpSpPr>
      <p:pic>
        <p:nvPicPr>
          <p:cNvPr id="115" name="图片 11" descr="图片 11"/>
          <p:cNvPicPr>
            <a:picLocks noChangeAspect="1"/>
          </p:cNvPicPr>
          <p:nvPr/>
        </p:nvPicPr>
        <p:blipFill>
          <a:blip r:embed="rId2"/>
          <a:srcRect l="15198" t="6904" r="9179" b="23036"/>
          <a:stretch>
            <a:fillRect/>
          </a:stretch>
        </p:blipFill>
        <p:spPr>
          <a:xfrm>
            <a:off x="3866320" y="0"/>
            <a:ext cx="8325684" cy="6858001"/>
          </a:xfrm>
          <a:prstGeom prst="rect">
            <a:avLst/>
          </a:prstGeom>
          <a:ln w="12700">
            <a:miter lim="400000"/>
          </a:ln>
        </p:spPr>
      </p:pic>
      <p:pic>
        <p:nvPicPr>
          <p:cNvPr id="116" name="图片 2" descr="图片 2"/>
          <p:cNvPicPr>
            <a:picLocks noChangeAspect="1"/>
          </p:cNvPicPr>
          <p:nvPr/>
        </p:nvPicPr>
        <p:blipFill>
          <a:blip r:embed="rId3"/>
          <a:stretch>
            <a:fillRect/>
          </a:stretch>
        </p:blipFill>
        <p:spPr>
          <a:xfrm>
            <a:off x="10142797" y="245328"/>
            <a:ext cx="1744406" cy="279967"/>
          </a:xfrm>
          <a:prstGeom prst="rect">
            <a:avLst/>
          </a:prstGeom>
          <a:ln w="12700">
            <a:miter lim="400000"/>
          </a:ln>
        </p:spPr>
      </p:pic>
      <p:sp>
        <p:nvSpPr>
          <p:cNvPr id="117" name="椭圆 3"/>
          <p:cNvSpPr/>
          <p:nvPr/>
        </p:nvSpPr>
        <p:spPr>
          <a:xfrm>
            <a:off x="0" y="6157855"/>
            <a:ext cx="334540" cy="519347"/>
          </a:xfrm>
          <a:prstGeom prst="ellipse">
            <a:avLst/>
          </a:prstGeom>
          <a:solidFill>
            <a:srgbClr val="000000"/>
          </a:solidFill>
          <a:ln w="12700">
            <a:miter lim="400000"/>
          </a:ln>
        </p:spPr>
        <p:txBody>
          <a:bodyPr lIns="45718" tIns="45718" rIns="45718" bIns="45718" anchor="ctr"/>
          <a:lstStyle/>
          <a:p>
            <a:pPr>
              <a:defRPr>
                <a:latin typeface="+mn-lt"/>
                <a:ea typeface="+mn-ea"/>
                <a:cs typeface="+mn-cs"/>
                <a:sym typeface="Helvetica"/>
              </a:defRPr>
            </a:pPr>
            <a:endParaRPr/>
          </a:p>
        </p:txBody>
      </p:sp>
      <p:sp>
        <p:nvSpPr>
          <p:cNvPr id="118" name="椭圆 10"/>
          <p:cNvSpPr/>
          <p:nvPr/>
        </p:nvSpPr>
        <p:spPr>
          <a:xfrm>
            <a:off x="11184673" y="6102098"/>
            <a:ext cx="334543" cy="519347"/>
          </a:xfrm>
          <a:prstGeom prst="ellipse">
            <a:avLst/>
          </a:prstGeom>
          <a:solidFill>
            <a:srgbClr val="000000"/>
          </a:solidFill>
          <a:ln w="12700">
            <a:miter lim="400000"/>
          </a:ln>
        </p:spPr>
        <p:txBody>
          <a:bodyPr lIns="45718" tIns="45718" rIns="45718" bIns="45718" anchor="ctr"/>
          <a:lstStyle/>
          <a:p>
            <a:pPr>
              <a:defRPr>
                <a:latin typeface="+mn-lt"/>
                <a:ea typeface="+mn-ea"/>
                <a:cs typeface="+mn-cs"/>
                <a:sym typeface="Helvetica"/>
              </a:defRPr>
            </a:pPr>
            <a:endParaRPr/>
          </a:p>
        </p:txBody>
      </p:sp>
      <p:pic>
        <p:nvPicPr>
          <p:cNvPr id="119" name="图片 7" descr="图片 7"/>
          <p:cNvPicPr>
            <a:picLocks noChangeAspect="1"/>
          </p:cNvPicPr>
          <p:nvPr/>
        </p:nvPicPr>
        <p:blipFill>
          <a:blip r:embed="rId3"/>
          <a:stretch>
            <a:fillRect/>
          </a:stretch>
        </p:blipFill>
        <p:spPr>
          <a:xfrm>
            <a:off x="10142797" y="245328"/>
            <a:ext cx="1744406" cy="279967"/>
          </a:xfrm>
          <a:prstGeom prst="rect">
            <a:avLst/>
          </a:prstGeom>
          <a:ln w="12700">
            <a:miter lim="400000"/>
          </a:ln>
        </p:spPr>
      </p:pic>
      <p:sp>
        <p:nvSpPr>
          <p:cNvPr id="120" name="Slide Number"/>
          <p:cNvSpPr txBox="1">
            <a:spLocks noGrp="1"/>
          </p:cNvSpPr>
          <p:nvPr>
            <p:ph type="sldNum" sz="quarter" idx="2"/>
          </p:nvPr>
        </p:nvSpPr>
        <p:spPr>
          <a:xfrm>
            <a:off x="11308748" y="6221732"/>
            <a:ext cx="273652" cy="269237"/>
          </a:xfrm>
          <a:prstGeom prst="rect">
            <a:avLst/>
          </a:prstGeom>
        </p:spPr>
        <p:txBody>
          <a:bodyPr lIns="45718" tIns="45718" rIns="45718" bIns="45718"/>
          <a:lstStyle>
            <a:lvl1pPr>
              <a:defRPr>
                <a:solidFill>
                  <a:srgbClr val="FFFFFF"/>
                </a:solidFill>
                <a:latin typeface="Exo"/>
                <a:ea typeface="Exo"/>
                <a:cs typeface="Exo"/>
                <a:sym typeface="Exo"/>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节标题">
    <p:spTree>
      <p:nvGrpSpPr>
        <p:cNvPr id="1" name=""/>
        <p:cNvGrpSpPr/>
        <p:nvPr/>
      </p:nvGrpSpPr>
      <p:grpSpPr>
        <a:xfrm>
          <a:off x="0" y="0"/>
          <a:ext cx="0" cy="0"/>
          <a:chOff x="0" y="0"/>
          <a:chExt cx="0" cy="0"/>
        </a:xfrm>
      </p:grpSpPr>
      <p:sp>
        <p:nvSpPr>
          <p:cNvPr id="127" name="椭圆 3"/>
          <p:cNvSpPr/>
          <p:nvPr/>
        </p:nvSpPr>
        <p:spPr>
          <a:xfrm>
            <a:off x="9572172" y="5968936"/>
            <a:ext cx="2176489" cy="519347"/>
          </a:xfrm>
          <a:prstGeom prst="ellipse">
            <a:avLst/>
          </a:prstGeom>
          <a:solidFill>
            <a:srgbClr val="000000"/>
          </a:solidFill>
          <a:ln w="12700">
            <a:miter lim="400000"/>
          </a:ln>
        </p:spPr>
        <p:txBody>
          <a:bodyPr lIns="45718" tIns="45718" rIns="45718" bIns="45718" anchor="ctr"/>
          <a:lstStyle/>
          <a:p>
            <a:pPr>
              <a:defRPr>
                <a:latin typeface="+mn-lt"/>
                <a:ea typeface="+mn-ea"/>
                <a:cs typeface="+mn-cs"/>
                <a:sym typeface="Helvetica"/>
              </a:defRPr>
            </a:pPr>
            <a:endParaRPr/>
          </a:p>
        </p:txBody>
      </p:sp>
      <p:pic>
        <p:nvPicPr>
          <p:cNvPr id="128" name="图片 4" descr="图片 4"/>
          <p:cNvPicPr>
            <a:picLocks noChangeAspect="1"/>
          </p:cNvPicPr>
          <p:nvPr/>
        </p:nvPicPr>
        <p:blipFill>
          <a:blip r:embed="rId2"/>
          <a:stretch>
            <a:fillRect/>
          </a:stretch>
        </p:blipFill>
        <p:spPr>
          <a:xfrm>
            <a:off x="10142797" y="245328"/>
            <a:ext cx="1744406" cy="279967"/>
          </a:xfrm>
          <a:prstGeom prst="rect">
            <a:avLst/>
          </a:prstGeom>
          <a:ln w="12700">
            <a:miter lim="400000"/>
          </a:ln>
        </p:spPr>
      </p:pic>
      <p:sp>
        <p:nvSpPr>
          <p:cNvPr id="129" name="Slide Number"/>
          <p:cNvSpPr txBox="1">
            <a:spLocks noGrp="1"/>
          </p:cNvSpPr>
          <p:nvPr>
            <p:ph type="sldNum" sz="quarter" idx="2"/>
          </p:nvPr>
        </p:nvSpPr>
        <p:spPr>
          <a:xfrm>
            <a:off x="11308748" y="6221732"/>
            <a:ext cx="273652" cy="269237"/>
          </a:xfrm>
          <a:prstGeom prst="rect">
            <a:avLst/>
          </a:prstGeom>
        </p:spPr>
        <p:txBody>
          <a:bodyPr lIns="45718" tIns="45718" rIns="45718" bIns="45718"/>
          <a:lstStyle>
            <a:lvl1pPr>
              <a:defRPr>
                <a:solidFill>
                  <a:srgbClr val="FFFFFF"/>
                </a:solidFill>
                <a:latin typeface="Exo"/>
                <a:ea typeface="Exo"/>
                <a:cs typeface="Exo"/>
                <a:sym typeface="Exo"/>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仅标题">
    <p:spTree>
      <p:nvGrpSpPr>
        <p:cNvPr id="1" name=""/>
        <p:cNvGrpSpPr/>
        <p:nvPr/>
      </p:nvGrpSpPr>
      <p:grpSpPr>
        <a:xfrm>
          <a:off x="0" y="0"/>
          <a:ext cx="0" cy="0"/>
          <a:chOff x="0" y="0"/>
          <a:chExt cx="0" cy="0"/>
        </a:xfrm>
      </p:grpSpPr>
      <p:pic>
        <p:nvPicPr>
          <p:cNvPr id="136" name="图片 2" descr="图片 2"/>
          <p:cNvPicPr>
            <a:picLocks noChangeAspect="1"/>
          </p:cNvPicPr>
          <p:nvPr/>
        </p:nvPicPr>
        <p:blipFill>
          <a:blip r:embed="rId2"/>
          <a:stretch>
            <a:fillRect/>
          </a:stretch>
        </p:blipFill>
        <p:spPr>
          <a:xfrm>
            <a:off x="10142797" y="245328"/>
            <a:ext cx="1744405" cy="279967"/>
          </a:xfrm>
          <a:prstGeom prst="rect">
            <a:avLst/>
          </a:prstGeom>
          <a:ln w="12700">
            <a:miter lim="400000"/>
          </a:ln>
        </p:spPr>
      </p:pic>
      <p:sp>
        <p:nvSpPr>
          <p:cNvPr id="137" name="Slide Number"/>
          <p:cNvSpPr txBox="1">
            <a:spLocks noGrp="1"/>
          </p:cNvSpPr>
          <p:nvPr>
            <p:ph type="sldNum" sz="quarter" idx="2"/>
          </p:nvPr>
        </p:nvSpPr>
        <p:spPr>
          <a:xfrm>
            <a:off x="8463946" y="6221731"/>
            <a:ext cx="273654" cy="269239"/>
          </a:xfrm>
          <a:prstGeom prst="rect">
            <a:avLst/>
          </a:prstGeom>
        </p:spPr>
        <p:txBody>
          <a:bodyPr lIns="45718" tIns="45718" rIns="45718" bIns="45718"/>
          <a:lstStyle>
            <a:lvl1pPr>
              <a:defRPr>
                <a:solidFill>
                  <a:srgbClr val="FFFFFF"/>
                </a:solidFill>
                <a:latin typeface="Exo"/>
                <a:ea typeface="Exo"/>
                <a:cs typeface="Exo"/>
                <a:sym typeface="Exo"/>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节标题">
    <p:spTree>
      <p:nvGrpSpPr>
        <p:cNvPr id="1" name=""/>
        <p:cNvGrpSpPr/>
        <p:nvPr/>
      </p:nvGrpSpPr>
      <p:grpSpPr>
        <a:xfrm>
          <a:off x="0" y="0"/>
          <a:ext cx="0" cy="0"/>
          <a:chOff x="0" y="0"/>
          <a:chExt cx="0" cy="0"/>
        </a:xfrm>
      </p:grpSpPr>
      <p:sp>
        <p:nvSpPr>
          <p:cNvPr id="144" name="Slide Number"/>
          <p:cNvSpPr txBox="1">
            <a:spLocks noGrp="1"/>
          </p:cNvSpPr>
          <p:nvPr>
            <p:ph type="sldNum" sz="quarter" idx="2"/>
          </p:nvPr>
        </p:nvSpPr>
        <p:spPr>
          <a:xfrm>
            <a:off x="8473621" y="6221731"/>
            <a:ext cx="263980" cy="269239"/>
          </a:xfrm>
          <a:prstGeom prst="rect">
            <a:avLst/>
          </a:prstGeom>
        </p:spPr>
        <p:txBody>
          <a:bodyPr lIns="45718" tIns="45718" rIns="45718" bIns="45718"/>
          <a:lstStyle>
            <a:lvl1pPr defTabSz="457200">
              <a:defRPr>
                <a:solidFill>
                  <a:srgbClr val="FFFFFF"/>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节标题">
    <p:spTree>
      <p:nvGrpSpPr>
        <p:cNvPr id="1" name=""/>
        <p:cNvGrpSpPr/>
        <p:nvPr/>
      </p:nvGrpSpPr>
      <p:grpSpPr>
        <a:xfrm>
          <a:off x="0" y="0"/>
          <a:ext cx="0" cy="0"/>
          <a:chOff x="0" y="0"/>
          <a:chExt cx="0" cy="0"/>
        </a:xfrm>
      </p:grpSpPr>
      <p:pic>
        <p:nvPicPr>
          <p:cNvPr id="25" name="图片 2" descr="图片 2"/>
          <p:cNvPicPr>
            <a:picLocks noChangeAspect="1"/>
          </p:cNvPicPr>
          <p:nvPr/>
        </p:nvPicPr>
        <p:blipFill>
          <a:blip r:embed="rId2"/>
          <a:stretch>
            <a:fillRect/>
          </a:stretch>
        </p:blipFill>
        <p:spPr>
          <a:xfrm>
            <a:off x="-15689" y="0"/>
            <a:ext cx="12223378" cy="6858000"/>
          </a:xfrm>
          <a:prstGeom prst="rect">
            <a:avLst/>
          </a:prstGeom>
          <a:ln w="12700">
            <a:miter lim="400000"/>
          </a:ln>
        </p:spPr>
      </p:pic>
      <p:sp>
        <p:nvSpPr>
          <p:cNvPr id="26" name="椭圆 3"/>
          <p:cNvSpPr/>
          <p:nvPr/>
        </p:nvSpPr>
        <p:spPr>
          <a:xfrm>
            <a:off x="9572172" y="5860472"/>
            <a:ext cx="2176485" cy="736271"/>
          </a:xfrm>
          <a:prstGeom prst="ellipse">
            <a:avLst/>
          </a:prstGeom>
          <a:solidFill>
            <a:srgbClr val="000000"/>
          </a:solidFill>
          <a:ln w="12700">
            <a:miter lim="400000"/>
          </a:ln>
        </p:spPr>
        <p:txBody>
          <a:bodyPr lIns="45718" tIns="45718" rIns="45718" bIns="45718" anchor="ctr"/>
          <a:lstStyle/>
          <a:p>
            <a:pPr>
              <a:defRPr>
                <a:latin typeface="+mn-lt"/>
                <a:ea typeface="+mn-ea"/>
                <a:cs typeface="+mn-cs"/>
                <a:sym typeface="Helvetica"/>
              </a:defRPr>
            </a:pPr>
            <a:endParaRPr/>
          </a:p>
        </p:txBody>
      </p:sp>
      <p:pic>
        <p:nvPicPr>
          <p:cNvPr id="27" name="图片 5" descr="图片 5"/>
          <p:cNvPicPr>
            <a:picLocks noChangeAspect="1"/>
          </p:cNvPicPr>
          <p:nvPr/>
        </p:nvPicPr>
        <p:blipFill>
          <a:blip r:embed="rId3"/>
          <a:stretch>
            <a:fillRect/>
          </a:stretch>
        </p:blipFill>
        <p:spPr>
          <a:xfrm>
            <a:off x="9552702" y="6031700"/>
            <a:ext cx="2420797" cy="501806"/>
          </a:xfrm>
          <a:prstGeom prst="rect">
            <a:avLst/>
          </a:prstGeom>
          <a:ln w="12700">
            <a:miter lim="400000"/>
          </a:ln>
        </p:spPr>
      </p:pic>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两项内容">
    <p:spTree>
      <p:nvGrpSpPr>
        <p:cNvPr id="1" name=""/>
        <p:cNvGrpSpPr/>
        <p:nvPr/>
      </p:nvGrpSpPr>
      <p:grpSpPr>
        <a:xfrm>
          <a:off x="0" y="0"/>
          <a:ext cx="0" cy="0"/>
          <a:chOff x="0" y="0"/>
          <a:chExt cx="0" cy="0"/>
        </a:xfrm>
      </p:grpSpPr>
      <p:sp>
        <p:nvSpPr>
          <p:cNvPr id="35" name="Title Text"/>
          <p:cNvSpPr txBox="1">
            <a:spLocks noGrp="1"/>
          </p:cNvSpPr>
          <p:nvPr>
            <p:ph type="title"/>
          </p:nvPr>
        </p:nvSpPr>
        <p:spPr>
          <a:xfrm>
            <a:off x="838200" y="365125"/>
            <a:ext cx="10515600" cy="1325563"/>
          </a:xfrm>
          <a:prstGeom prst="rect">
            <a:avLst/>
          </a:prstGeom>
        </p:spPr>
        <p:txBody>
          <a:bodyPr anchor="t">
            <a:normAutofit/>
          </a:bodyPr>
          <a:lstStyle>
            <a:lvl1pPr>
              <a:defRPr sz="4400"/>
            </a:lvl1pPr>
          </a:lstStyle>
          <a:p>
            <a:r>
              <a:t>Title Text</a:t>
            </a:r>
          </a:p>
        </p:txBody>
      </p:sp>
      <p:sp>
        <p:nvSpPr>
          <p:cNvPr id="36" name="Body Level One…"/>
          <p:cNvSpPr txBox="1">
            <a:spLocks noGrp="1"/>
          </p:cNvSpPr>
          <p:nvPr>
            <p:ph type="body" sz="half" idx="1"/>
          </p:nvPr>
        </p:nvSpPr>
        <p:spPr>
          <a:xfrm>
            <a:off x="838200" y="1825625"/>
            <a:ext cx="5181600" cy="4351338"/>
          </a:xfrm>
          <a:prstGeom prst="rect">
            <a:avLst/>
          </a:prstGeom>
        </p:spPr>
        <p:txBody>
          <a:bodyPr>
            <a:normAutofit/>
          </a:bodyPr>
          <a:lstStyle>
            <a:lvl1pPr>
              <a:defRPr sz="2800"/>
            </a:lvl1pPr>
            <a:lvl2pPr marL="723900" indent="-266700">
              <a:defRPr sz="2800"/>
            </a:lvl2pPr>
            <a:lvl3pPr marL="1234438" indent="-320038">
              <a:defRPr sz="2800"/>
            </a:lvl3pPr>
            <a:lvl4pPr marL="1727200" indent="-355600">
              <a:defRPr sz="2800"/>
            </a:lvl4pPr>
            <a:lvl5pPr marL="2184400" indent="-355600">
              <a:defRPr sz="2800"/>
            </a:lvl5pPr>
          </a:lstStyle>
          <a:p>
            <a:r>
              <a:t>Body Level One</a:t>
            </a:r>
          </a:p>
          <a:p>
            <a:pPr lvl="1"/>
            <a:r>
              <a:t>Body Level Two</a:t>
            </a:r>
          </a:p>
          <a:p>
            <a:pPr lvl="2"/>
            <a:r>
              <a:t>Body Level Three</a:t>
            </a:r>
          </a:p>
          <a:p>
            <a:pPr lvl="3"/>
            <a:r>
              <a:t>Body Level Four</a:t>
            </a:r>
          </a:p>
          <a:p>
            <a:pPr lvl="4"/>
            <a:r>
              <a:t>Body Level Five</a:t>
            </a:r>
          </a:p>
        </p:txBody>
      </p:sp>
      <p:sp>
        <p:nvSpPr>
          <p:cNvPr id="37" name="Slide Number"/>
          <p:cNvSpPr txBox="1">
            <a:spLocks noGrp="1"/>
          </p:cNvSpPr>
          <p:nvPr>
            <p:ph type="sldNum" sz="quarter" idx="2"/>
          </p:nvPr>
        </p:nvSpPr>
        <p:spPr>
          <a:xfrm>
            <a:off x="11080150" y="6404293"/>
            <a:ext cx="358413" cy="370841"/>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比较">
    <p:spTree>
      <p:nvGrpSpPr>
        <p:cNvPr id="1" name=""/>
        <p:cNvGrpSpPr/>
        <p:nvPr/>
      </p:nvGrpSpPr>
      <p:grpSpPr>
        <a:xfrm>
          <a:off x="0" y="0"/>
          <a:ext cx="0" cy="0"/>
          <a:chOff x="0" y="0"/>
          <a:chExt cx="0" cy="0"/>
        </a:xfrm>
      </p:grpSpPr>
      <p:sp>
        <p:nvSpPr>
          <p:cNvPr id="44" name="Title Text"/>
          <p:cNvSpPr txBox="1">
            <a:spLocks noGrp="1"/>
          </p:cNvSpPr>
          <p:nvPr>
            <p:ph type="title"/>
          </p:nvPr>
        </p:nvSpPr>
        <p:spPr>
          <a:xfrm>
            <a:off x="839787" y="365125"/>
            <a:ext cx="10515601" cy="1325563"/>
          </a:xfrm>
          <a:prstGeom prst="rect">
            <a:avLst/>
          </a:prstGeom>
        </p:spPr>
        <p:txBody>
          <a:bodyPr anchor="t">
            <a:normAutofit/>
          </a:bodyPr>
          <a:lstStyle>
            <a:lvl1pPr>
              <a:defRPr sz="4400"/>
            </a:lvl1pPr>
          </a:lstStyle>
          <a:p>
            <a:r>
              <a:t>Title Text</a:t>
            </a:r>
          </a:p>
        </p:txBody>
      </p:sp>
      <p:sp>
        <p:nvSpPr>
          <p:cNvPr id="45" name="Body Level One…"/>
          <p:cNvSpPr txBox="1">
            <a:spLocks noGrp="1"/>
          </p:cNvSpPr>
          <p:nvPr>
            <p:ph type="body" sz="quarter" idx="1"/>
          </p:nvPr>
        </p:nvSpPr>
        <p:spPr>
          <a:xfrm>
            <a:off x="839787" y="1681163"/>
            <a:ext cx="5157790" cy="823917"/>
          </a:xfrm>
          <a:prstGeom prst="rect">
            <a:avLst/>
          </a:prstGeom>
        </p:spPr>
        <p:txBody>
          <a:bodyPr anchor="b">
            <a:normAutofit/>
          </a:bodyPr>
          <a:lstStyle>
            <a:lvl1pPr marL="0" indent="0">
              <a:buSzTx/>
              <a:buFontTx/>
              <a:buNone/>
              <a:defRPr b="1">
                <a:latin typeface="Noto Sans CJK SC Bold"/>
                <a:ea typeface="Noto Sans CJK SC Bold"/>
                <a:cs typeface="Noto Sans CJK SC Bold"/>
                <a:sym typeface="Noto Sans CJK SC Bold"/>
              </a:defRPr>
            </a:lvl1pPr>
            <a:lvl2pPr marL="0" indent="0">
              <a:buSzTx/>
              <a:buFontTx/>
              <a:buNone/>
              <a:defRPr b="1">
                <a:latin typeface="Noto Sans CJK SC Bold"/>
                <a:ea typeface="Noto Sans CJK SC Bold"/>
                <a:cs typeface="Noto Sans CJK SC Bold"/>
                <a:sym typeface="Noto Sans CJK SC Bold"/>
              </a:defRPr>
            </a:lvl2pPr>
            <a:lvl3pPr marL="0" indent="0">
              <a:buSzTx/>
              <a:buFontTx/>
              <a:buNone/>
              <a:defRPr b="1">
                <a:latin typeface="Noto Sans CJK SC Bold"/>
                <a:ea typeface="Noto Sans CJK SC Bold"/>
                <a:cs typeface="Noto Sans CJK SC Bold"/>
                <a:sym typeface="Noto Sans CJK SC Bold"/>
              </a:defRPr>
            </a:lvl3pPr>
            <a:lvl4pPr marL="0" indent="0">
              <a:buSzTx/>
              <a:buFontTx/>
              <a:buNone/>
              <a:defRPr b="1">
                <a:latin typeface="Noto Sans CJK SC Bold"/>
                <a:ea typeface="Noto Sans CJK SC Bold"/>
                <a:cs typeface="Noto Sans CJK SC Bold"/>
                <a:sym typeface="Noto Sans CJK SC Bold"/>
              </a:defRPr>
            </a:lvl4pPr>
            <a:lvl5pPr marL="0" indent="0">
              <a:buSzTx/>
              <a:buFontTx/>
              <a:buNone/>
              <a:defRPr b="1">
                <a:latin typeface="Noto Sans CJK SC Bold"/>
                <a:ea typeface="Noto Sans CJK SC Bold"/>
                <a:cs typeface="Noto Sans CJK SC Bold"/>
                <a:sym typeface="Noto Sans CJK SC Bold"/>
              </a:defRPr>
            </a:lvl5pPr>
          </a:lstStyle>
          <a:p>
            <a:r>
              <a:t>Body Level One</a:t>
            </a:r>
          </a:p>
          <a:p>
            <a:pPr lvl="1"/>
            <a:r>
              <a:t>Body Level Two</a:t>
            </a:r>
          </a:p>
          <a:p>
            <a:pPr lvl="2"/>
            <a:r>
              <a:t>Body Level Three</a:t>
            </a:r>
          </a:p>
          <a:p>
            <a:pPr lvl="3"/>
            <a:r>
              <a:t>Body Level Four</a:t>
            </a:r>
          </a:p>
          <a:p>
            <a:pPr lvl="4"/>
            <a:r>
              <a:t>Body Level Five</a:t>
            </a:r>
          </a:p>
        </p:txBody>
      </p:sp>
      <p:sp>
        <p:nvSpPr>
          <p:cNvPr id="46" name="Shape 50"/>
          <p:cNvSpPr>
            <a:spLocks noGrp="1"/>
          </p:cNvSpPr>
          <p:nvPr>
            <p:ph type="body" sz="quarter" idx="13"/>
          </p:nvPr>
        </p:nvSpPr>
        <p:spPr>
          <a:xfrm>
            <a:off x="6172200" y="1681163"/>
            <a:ext cx="5183188" cy="823914"/>
          </a:xfrm>
          <a:prstGeom prst="rect">
            <a:avLst/>
          </a:prstGeom>
        </p:spPr>
        <p:txBody>
          <a:bodyPr anchor="b">
            <a:normAutofit/>
          </a:bodyPr>
          <a:lstStyle/>
          <a:p>
            <a:endParaRPr/>
          </a:p>
        </p:txBody>
      </p:sp>
      <p:sp>
        <p:nvSpPr>
          <p:cNvPr id="47" name="Slide Number"/>
          <p:cNvSpPr txBox="1">
            <a:spLocks noGrp="1"/>
          </p:cNvSpPr>
          <p:nvPr>
            <p:ph type="sldNum" sz="quarter" idx="2"/>
          </p:nvPr>
        </p:nvSpPr>
        <p:spPr>
          <a:xfrm>
            <a:off x="11080150" y="6404293"/>
            <a:ext cx="358413" cy="370841"/>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空白">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 name="Slide Number"/>
          <p:cNvSpPr txBox="1">
            <a:spLocks noGrp="1"/>
          </p:cNvSpPr>
          <p:nvPr>
            <p:ph type="sldNum" sz="quarter" idx="2"/>
          </p:nvPr>
        </p:nvSpPr>
        <p:spPr>
          <a:xfrm>
            <a:off x="11539433" y="6358852"/>
            <a:ext cx="358414" cy="370841"/>
          </a:xfrm>
          <a:prstGeom prst="rect">
            <a:avLst/>
          </a:prstGeom>
        </p:spPr>
        <p:txBody>
          <a:bodyPr anchor="t"/>
          <a:lstStyle>
            <a:lvl1pPr algn="l">
              <a:defRPr sz="18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内容与标题">
    <p:spTree>
      <p:nvGrpSpPr>
        <p:cNvPr id="1" name=""/>
        <p:cNvGrpSpPr/>
        <p:nvPr/>
      </p:nvGrpSpPr>
      <p:grpSpPr>
        <a:xfrm>
          <a:off x="0" y="0"/>
          <a:ext cx="0" cy="0"/>
          <a:chOff x="0" y="0"/>
          <a:chExt cx="0" cy="0"/>
        </a:xfrm>
      </p:grpSpPr>
      <p:sp>
        <p:nvSpPr>
          <p:cNvPr id="69" name="Title Text"/>
          <p:cNvSpPr txBox="1">
            <a:spLocks noGrp="1"/>
          </p:cNvSpPr>
          <p:nvPr>
            <p:ph type="title"/>
          </p:nvPr>
        </p:nvSpPr>
        <p:spPr>
          <a:xfrm>
            <a:off x="839787" y="457200"/>
            <a:ext cx="3932240" cy="1600200"/>
          </a:xfrm>
          <a:prstGeom prst="rect">
            <a:avLst/>
          </a:prstGeom>
        </p:spPr>
        <p:txBody>
          <a:bodyPr anchor="b">
            <a:normAutofit/>
          </a:bodyPr>
          <a:lstStyle>
            <a:lvl1pPr>
              <a:defRPr sz="3200"/>
            </a:lvl1pPr>
          </a:lstStyle>
          <a:p>
            <a:r>
              <a:t>Title Text</a:t>
            </a:r>
          </a:p>
        </p:txBody>
      </p:sp>
      <p:sp>
        <p:nvSpPr>
          <p:cNvPr id="70" name="Body Level One…"/>
          <p:cNvSpPr txBox="1">
            <a:spLocks noGrp="1"/>
          </p:cNvSpPr>
          <p:nvPr>
            <p:ph type="body" sz="half" idx="1"/>
          </p:nvPr>
        </p:nvSpPr>
        <p:spPr>
          <a:xfrm>
            <a:off x="5183187" y="987425"/>
            <a:ext cx="6172204" cy="4873625"/>
          </a:xfrm>
          <a:prstGeom prst="rect">
            <a:avLst/>
          </a:prstGeom>
        </p:spPr>
        <p:txBody>
          <a:bodyPr>
            <a:normAutofit/>
          </a:bodyPr>
          <a:lstStyle>
            <a:lvl1pPr>
              <a:defRPr sz="3200"/>
            </a:lvl1pPr>
            <a:lvl2pPr marL="718457" indent="-261257">
              <a:defRPr sz="3200"/>
            </a:lvl2pPr>
            <a:lvl3pPr>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1" name="Shape 76"/>
          <p:cNvSpPr>
            <a:spLocks noGrp="1"/>
          </p:cNvSpPr>
          <p:nvPr>
            <p:ph type="body" sz="quarter" idx="13"/>
          </p:nvPr>
        </p:nvSpPr>
        <p:spPr>
          <a:xfrm>
            <a:off x="839787" y="2057400"/>
            <a:ext cx="3932238" cy="3811588"/>
          </a:xfrm>
          <a:prstGeom prst="rect">
            <a:avLst/>
          </a:prstGeom>
        </p:spPr>
        <p:txBody>
          <a:bodyPr>
            <a:normAutofit/>
          </a:bodyPr>
          <a:lstStyle/>
          <a:p>
            <a:endParaRPr/>
          </a:p>
        </p:txBody>
      </p:sp>
      <p:sp>
        <p:nvSpPr>
          <p:cNvPr id="72" name="Slide Number"/>
          <p:cNvSpPr txBox="1">
            <a:spLocks noGrp="1"/>
          </p:cNvSpPr>
          <p:nvPr>
            <p:ph type="sldNum" sz="quarter" idx="2"/>
          </p:nvPr>
        </p:nvSpPr>
        <p:spPr>
          <a:xfrm>
            <a:off x="11080150" y="6404293"/>
            <a:ext cx="358413" cy="370841"/>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图片与标题">
    <p:spTree>
      <p:nvGrpSpPr>
        <p:cNvPr id="1" name=""/>
        <p:cNvGrpSpPr/>
        <p:nvPr/>
      </p:nvGrpSpPr>
      <p:grpSpPr>
        <a:xfrm>
          <a:off x="0" y="0"/>
          <a:ext cx="0" cy="0"/>
          <a:chOff x="0" y="0"/>
          <a:chExt cx="0" cy="0"/>
        </a:xfrm>
      </p:grpSpPr>
      <p:sp>
        <p:nvSpPr>
          <p:cNvPr id="79" name="Title Text"/>
          <p:cNvSpPr txBox="1">
            <a:spLocks noGrp="1"/>
          </p:cNvSpPr>
          <p:nvPr>
            <p:ph type="title"/>
          </p:nvPr>
        </p:nvSpPr>
        <p:spPr>
          <a:xfrm>
            <a:off x="839787" y="457200"/>
            <a:ext cx="3932240" cy="1600200"/>
          </a:xfrm>
          <a:prstGeom prst="rect">
            <a:avLst/>
          </a:prstGeom>
        </p:spPr>
        <p:txBody>
          <a:bodyPr anchor="b">
            <a:normAutofit/>
          </a:bodyPr>
          <a:lstStyle>
            <a:lvl1pPr>
              <a:defRPr sz="3200"/>
            </a:lvl1pPr>
          </a:lstStyle>
          <a:p>
            <a:r>
              <a:t>Title Text</a:t>
            </a:r>
          </a:p>
        </p:txBody>
      </p:sp>
      <p:sp>
        <p:nvSpPr>
          <p:cNvPr id="80" name="Shape 85"/>
          <p:cNvSpPr>
            <a:spLocks noGrp="1"/>
          </p:cNvSpPr>
          <p:nvPr>
            <p:ph type="pic" sz="half" idx="13"/>
          </p:nvPr>
        </p:nvSpPr>
        <p:spPr>
          <a:xfrm>
            <a:off x="5183187" y="987425"/>
            <a:ext cx="6172204" cy="4873625"/>
          </a:xfrm>
          <a:prstGeom prst="rect">
            <a:avLst/>
          </a:prstGeom>
        </p:spPr>
        <p:txBody>
          <a:bodyPr lIns="91439" rIns="91439"/>
          <a:lstStyle/>
          <a:p>
            <a:endParaRPr/>
          </a:p>
        </p:txBody>
      </p:sp>
      <p:sp>
        <p:nvSpPr>
          <p:cNvPr id="81" name="Body Level One…"/>
          <p:cNvSpPr txBox="1">
            <a:spLocks noGrp="1"/>
          </p:cNvSpPr>
          <p:nvPr>
            <p:ph type="body" sz="quarter" idx="1"/>
          </p:nvPr>
        </p:nvSpPr>
        <p:spPr>
          <a:xfrm>
            <a:off x="839787" y="2057400"/>
            <a:ext cx="3932240" cy="3811588"/>
          </a:xfrm>
          <a:prstGeom prst="rect">
            <a:avLst/>
          </a:prstGeom>
        </p:spPr>
        <p:txBody>
          <a:bodyPr>
            <a:normAutofit/>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2" name="Slide Number"/>
          <p:cNvSpPr txBox="1">
            <a:spLocks noGrp="1"/>
          </p:cNvSpPr>
          <p:nvPr>
            <p:ph type="sldNum" sz="quarter" idx="2"/>
          </p:nvPr>
        </p:nvSpPr>
        <p:spPr>
          <a:xfrm>
            <a:off x="11080150" y="6404293"/>
            <a:ext cx="358413" cy="370841"/>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标题和竖排文本">
    <p:spTree>
      <p:nvGrpSpPr>
        <p:cNvPr id="1" name=""/>
        <p:cNvGrpSpPr/>
        <p:nvPr/>
      </p:nvGrpSpPr>
      <p:grpSpPr>
        <a:xfrm>
          <a:off x="0" y="0"/>
          <a:ext cx="0" cy="0"/>
          <a:chOff x="0" y="0"/>
          <a:chExt cx="0" cy="0"/>
        </a:xfrm>
      </p:grpSpPr>
      <p:sp>
        <p:nvSpPr>
          <p:cNvPr id="89" name="Title Text"/>
          <p:cNvSpPr txBox="1">
            <a:spLocks noGrp="1"/>
          </p:cNvSpPr>
          <p:nvPr>
            <p:ph type="title"/>
          </p:nvPr>
        </p:nvSpPr>
        <p:spPr>
          <a:xfrm>
            <a:off x="838200" y="365125"/>
            <a:ext cx="10515600" cy="1325563"/>
          </a:xfrm>
          <a:prstGeom prst="rect">
            <a:avLst/>
          </a:prstGeom>
        </p:spPr>
        <p:txBody>
          <a:bodyPr anchor="t">
            <a:normAutofit/>
          </a:bodyPr>
          <a:lstStyle>
            <a:lvl1pPr>
              <a:defRPr sz="4400"/>
            </a:lvl1pPr>
          </a:lstStyle>
          <a:p>
            <a:r>
              <a:t>Title Text</a:t>
            </a:r>
          </a:p>
        </p:txBody>
      </p:sp>
      <p:sp>
        <p:nvSpPr>
          <p:cNvPr id="90" name="Body Level One…"/>
          <p:cNvSpPr txBox="1">
            <a:spLocks noGrp="1"/>
          </p:cNvSpPr>
          <p:nvPr>
            <p:ph type="body" idx="1"/>
          </p:nvPr>
        </p:nvSpPr>
        <p:spPr>
          <a:xfrm>
            <a:off x="838200" y="1825625"/>
            <a:ext cx="10515600" cy="4351338"/>
          </a:xfrm>
          <a:prstGeom prst="rect">
            <a:avLst/>
          </a:prstGeom>
        </p:spPr>
        <p:txBody>
          <a:bodyPr>
            <a:normAutofit/>
          </a:bodyPr>
          <a:lstStyle>
            <a:lvl1pPr>
              <a:defRPr sz="2800"/>
            </a:lvl1pPr>
            <a:lvl2pPr marL="723900" indent="-266700">
              <a:defRPr sz="2800"/>
            </a:lvl2pPr>
            <a:lvl3pPr marL="1234438" indent="-320038">
              <a:defRPr sz="2800"/>
            </a:lvl3pPr>
            <a:lvl4pPr marL="1727200" indent="-355600">
              <a:defRPr sz="2800"/>
            </a:lvl4pPr>
            <a:lvl5pPr marL="2184400" indent="-355600">
              <a:defRPr sz="2800"/>
            </a:lvl5pPr>
          </a:lstStyle>
          <a:p>
            <a:r>
              <a:t>Body Level One</a:t>
            </a:r>
          </a:p>
          <a:p>
            <a:pPr lvl="1"/>
            <a:r>
              <a:t>Body Level Two</a:t>
            </a:r>
          </a:p>
          <a:p>
            <a:pPr lvl="2"/>
            <a:r>
              <a:t>Body Level Three</a:t>
            </a:r>
          </a:p>
          <a:p>
            <a:pPr lvl="3"/>
            <a:r>
              <a:t>Body Level Four</a:t>
            </a:r>
          </a:p>
          <a:p>
            <a:pPr lvl="4"/>
            <a:r>
              <a:t>Body Level Five</a:t>
            </a:r>
          </a:p>
        </p:txBody>
      </p:sp>
      <p:sp>
        <p:nvSpPr>
          <p:cNvPr id="91" name="Slide Number"/>
          <p:cNvSpPr txBox="1">
            <a:spLocks noGrp="1"/>
          </p:cNvSpPr>
          <p:nvPr>
            <p:ph type="sldNum" sz="quarter" idx="2"/>
          </p:nvPr>
        </p:nvSpPr>
        <p:spPr>
          <a:xfrm>
            <a:off x="11080150" y="6404293"/>
            <a:ext cx="358413" cy="370841"/>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竖排标题和文本">
    <p:spTree>
      <p:nvGrpSpPr>
        <p:cNvPr id="1" name=""/>
        <p:cNvGrpSpPr/>
        <p:nvPr/>
      </p:nvGrpSpPr>
      <p:grpSpPr>
        <a:xfrm>
          <a:off x="0" y="0"/>
          <a:ext cx="0" cy="0"/>
          <a:chOff x="0" y="0"/>
          <a:chExt cx="0" cy="0"/>
        </a:xfrm>
      </p:grpSpPr>
      <p:sp>
        <p:nvSpPr>
          <p:cNvPr id="98" name="Title Text"/>
          <p:cNvSpPr txBox="1">
            <a:spLocks noGrp="1"/>
          </p:cNvSpPr>
          <p:nvPr>
            <p:ph type="title"/>
          </p:nvPr>
        </p:nvSpPr>
        <p:spPr>
          <a:xfrm>
            <a:off x="8724900" y="365125"/>
            <a:ext cx="2628900" cy="5811838"/>
          </a:xfrm>
          <a:prstGeom prst="rect">
            <a:avLst/>
          </a:prstGeom>
        </p:spPr>
        <p:txBody>
          <a:bodyPr anchor="t">
            <a:normAutofit/>
          </a:bodyPr>
          <a:lstStyle>
            <a:lvl1pPr>
              <a:defRPr sz="4400"/>
            </a:lvl1pPr>
          </a:lstStyle>
          <a:p>
            <a:r>
              <a:t>Title Text</a:t>
            </a:r>
          </a:p>
        </p:txBody>
      </p:sp>
      <p:sp>
        <p:nvSpPr>
          <p:cNvPr id="99" name="Body Level One…"/>
          <p:cNvSpPr txBox="1">
            <a:spLocks noGrp="1"/>
          </p:cNvSpPr>
          <p:nvPr>
            <p:ph type="body" idx="1"/>
          </p:nvPr>
        </p:nvSpPr>
        <p:spPr>
          <a:xfrm>
            <a:off x="838200" y="365125"/>
            <a:ext cx="7734300" cy="5811838"/>
          </a:xfrm>
          <a:prstGeom prst="rect">
            <a:avLst/>
          </a:prstGeom>
        </p:spPr>
        <p:txBody>
          <a:bodyPr>
            <a:normAutofit/>
          </a:bodyPr>
          <a:lstStyle>
            <a:lvl1pPr>
              <a:defRPr sz="2800"/>
            </a:lvl1pPr>
            <a:lvl2pPr marL="723900" indent="-266700">
              <a:defRPr sz="2800"/>
            </a:lvl2pPr>
            <a:lvl3pPr marL="1234438" indent="-320038">
              <a:defRPr sz="2800"/>
            </a:lvl3pPr>
            <a:lvl4pPr marL="1727200" indent="-355600">
              <a:defRPr sz="2800"/>
            </a:lvl4pPr>
            <a:lvl5pPr marL="2184400" indent="-355600">
              <a:defRPr sz="28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080150" y="6404293"/>
            <a:ext cx="358413" cy="370841"/>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图片 3" descr="图片 3"/>
          <p:cNvPicPr>
            <a:picLocks noChangeAspect="1"/>
          </p:cNvPicPr>
          <p:nvPr/>
        </p:nvPicPr>
        <p:blipFill>
          <a:blip r:embed="rId16"/>
          <a:stretch>
            <a:fillRect/>
          </a:stretch>
        </p:blipFill>
        <p:spPr>
          <a:xfrm>
            <a:off x="9552702" y="168965"/>
            <a:ext cx="2420797" cy="501805"/>
          </a:xfrm>
          <a:prstGeom prst="rect">
            <a:avLst/>
          </a:prstGeom>
          <a:ln w="12700">
            <a:miter lim="400000"/>
          </a:ln>
        </p:spPr>
      </p:pic>
      <p:pic>
        <p:nvPicPr>
          <p:cNvPr id="3" name="图片 2" descr="图片 2"/>
          <p:cNvPicPr>
            <a:picLocks noChangeAspect="1"/>
          </p:cNvPicPr>
          <p:nvPr/>
        </p:nvPicPr>
        <p:blipFill>
          <a:blip r:embed="rId17"/>
          <a:srcRect l="8915" t="9979" r="4881" b="4007"/>
          <a:stretch>
            <a:fillRect/>
          </a:stretch>
        </p:blipFill>
        <p:spPr>
          <a:xfrm>
            <a:off x="-1" y="-2"/>
            <a:ext cx="12192001" cy="6858002"/>
          </a:xfrm>
          <a:prstGeom prst="rect">
            <a:avLst/>
          </a:prstGeom>
          <a:ln w="12700">
            <a:miter lim="400000"/>
          </a:ln>
        </p:spPr>
      </p:pic>
      <p:sp>
        <p:nvSpPr>
          <p:cNvPr id="4" name="椭圆 3"/>
          <p:cNvSpPr/>
          <p:nvPr/>
        </p:nvSpPr>
        <p:spPr>
          <a:xfrm>
            <a:off x="-1" y="6166623"/>
            <a:ext cx="334540" cy="501805"/>
          </a:xfrm>
          <a:prstGeom prst="ellipse">
            <a:avLst/>
          </a:prstGeom>
          <a:solidFill>
            <a:srgbClr val="000000"/>
          </a:solidFill>
          <a:ln w="12700">
            <a:miter lim="400000"/>
          </a:ln>
        </p:spPr>
        <p:txBody>
          <a:bodyPr lIns="45718" tIns="45718" rIns="45718" bIns="45718" anchor="ctr"/>
          <a:lstStyle/>
          <a:p>
            <a:pPr>
              <a:defRPr>
                <a:latin typeface="+mn-lt"/>
                <a:ea typeface="+mn-ea"/>
                <a:cs typeface="+mn-cs"/>
                <a:sym typeface="Helvetica"/>
              </a:defRPr>
            </a:pPr>
            <a:endParaRPr/>
          </a:p>
        </p:txBody>
      </p:sp>
      <p:sp>
        <p:nvSpPr>
          <p:cNvPr id="5" name="椭圆 8"/>
          <p:cNvSpPr/>
          <p:nvPr/>
        </p:nvSpPr>
        <p:spPr>
          <a:xfrm>
            <a:off x="11809141" y="4928839"/>
            <a:ext cx="334539" cy="501805"/>
          </a:xfrm>
          <a:prstGeom prst="ellipse">
            <a:avLst/>
          </a:prstGeom>
          <a:solidFill>
            <a:srgbClr val="000000"/>
          </a:solidFill>
          <a:ln w="12700">
            <a:miter lim="400000"/>
          </a:ln>
        </p:spPr>
        <p:txBody>
          <a:bodyPr lIns="45718" tIns="45718" rIns="45718" bIns="45718" anchor="ctr"/>
          <a:lstStyle/>
          <a:p>
            <a:pPr>
              <a:defRPr>
                <a:latin typeface="+mn-lt"/>
                <a:ea typeface="+mn-ea"/>
                <a:cs typeface="+mn-cs"/>
                <a:sym typeface="Helvetica"/>
              </a:defRPr>
            </a:pPr>
            <a:endParaRPr/>
          </a:p>
        </p:txBody>
      </p:sp>
      <p:sp>
        <p:nvSpPr>
          <p:cNvPr id="6" name="椭圆 9"/>
          <p:cNvSpPr/>
          <p:nvPr/>
        </p:nvSpPr>
        <p:spPr>
          <a:xfrm>
            <a:off x="11586116" y="5564459"/>
            <a:ext cx="334539" cy="501805"/>
          </a:xfrm>
          <a:prstGeom prst="ellipse">
            <a:avLst/>
          </a:prstGeom>
          <a:solidFill>
            <a:srgbClr val="000000"/>
          </a:solidFill>
          <a:ln w="12700">
            <a:miter lim="400000"/>
          </a:ln>
        </p:spPr>
        <p:txBody>
          <a:bodyPr lIns="45718" tIns="45718" rIns="45718" bIns="45718" anchor="ctr"/>
          <a:lstStyle/>
          <a:p>
            <a:pPr>
              <a:defRPr>
                <a:latin typeface="+mn-lt"/>
                <a:ea typeface="+mn-ea"/>
                <a:cs typeface="+mn-cs"/>
                <a:sym typeface="Helvetica"/>
              </a:defRPr>
            </a:pPr>
            <a:endParaRPr/>
          </a:p>
        </p:txBody>
      </p:sp>
      <p:sp>
        <p:nvSpPr>
          <p:cNvPr id="7" name="椭圆 10"/>
          <p:cNvSpPr/>
          <p:nvPr/>
        </p:nvSpPr>
        <p:spPr>
          <a:xfrm>
            <a:off x="11184672" y="6110868"/>
            <a:ext cx="334539" cy="501805"/>
          </a:xfrm>
          <a:prstGeom prst="ellipse">
            <a:avLst/>
          </a:prstGeom>
          <a:solidFill>
            <a:srgbClr val="000000"/>
          </a:solidFill>
          <a:ln w="12700">
            <a:miter lim="400000"/>
          </a:ln>
        </p:spPr>
        <p:txBody>
          <a:bodyPr lIns="45718" tIns="45718" rIns="45718" bIns="45718" anchor="ctr"/>
          <a:lstStyle/>
          <a:p>
            <a:pPr>
              <a:defRPr>
                <a:latin typeface="+mn-lt"/>
                <a:ea typeface="+mn-ea"/>
                <a:cs typeface="+mn-cs"/>
                <a:sym typeface="Helvetica"/>
              </a:defRPr>
            </a:pPr>
            <a:endParaRPr/>
          </a:p>
        </p:txBody>
      </p:sp>
      <p:pic>
        <p:nvPicPr>
          <p:cNvPr id="8" name="图片 4" descr="图片 4"/>
          <p:cNvPicPr>
            <a:picLocks noChangeAspect="1"/>
          </p:cNvPicPr>
          <p:nvPr/>
        </p:nvPicPr>
        <p:blipFill>
          <a:blip r:embed="rId16"/>
          <a:stretch>
            <a:fillRect/>
          </a:stretch>
        </p:blipFill>
        <p:spPr>
          <a:xfrm>
            <a:off x="9552702" y="168965"/>
            <a:ext cx="2420797" cy="501805"/>
          </a:xfrm>
          <a:prstGeom prst="rect">
            <a:avLst/>
          </a:prstGeom>
          <a:ln w="12700">
            <a:miter lim="400000"/>
          </a:ln>
        </p:spPr>
      </p:pic>
      <p:sp>
        <p:nvSpPr>
          <p:cNvPr id="9" name="Title Text"/>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p>
            <a:r>
              <a:t>Title Text</a:t>
            </a:r>
          </a:p>
        </p:txBody>
      </p:sp>
      <p:sp>
        <p:nvSpPr>
          <p:cNvPr id="10"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11" name="Slide Number"/>
          <p:cNvSpPr txBox="1">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atin typeface="+mn-lt"/>
                <a:ea typeface="+mn-ea"/>
                <a:cs typeface="+mn-cs"/>
                <a:sym typeface="Helvetica"/>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marL="0" marR="0" indent="0" algn="l" defTabSz="914400" rtl="0" latinLnBrk="0">
        <a:lnSpc>
          <a:spcPct val="90000"/>
        </a:lnSpc>
        <a:spcBef>
          <a:spcPts val="0"/>
        </a:spcBef>
        <a:spcAft>
          <a:spcPts val="0"/>
        </a:spcAft>
        <a:buClrTx/>
        <a:buSzTx/>
        <a:buFontTx/>
        <a:buNone/>
        <a:tabLst/>
        <a:defRPr sz="2800" b="0" i="0" u="none" strike="noStrike" cap="none" spc="0" baseline="0">
          <a:ln>
            <a:noFill/>
          </a:ln>
          <a:solidFill>
            <a:srgbClr val="FFFFFF"/>
          </a:solidFill>
          <a:uFillTx/>
          <a:latin typeface="Noto Sans CJK SC Regular"/>
          <a:ea typeface="Noto Sans CJK SC Regular"/>
          <a:cs typeface="Noto Sans CJK SC Regular"/>
          <a:sym typeface="Noto Sans CJK SC Regular"/>
        </a:defRPr>
      </a:lvl1pPr>
      <a:lvl2pPr marL="0" marR="0" indent="0" algn="l" defTabSz="914400" rtl="0" latinLnBrk="0">
        <a:lnSpc>
          <a:spcPct val="90000"/>
        </a:lnSpc>
        <a:spcBef>
          <a:spcPts val="0"/>
        </a:spcBef>
        <a:spcAft>
          <a:spcPts val="0"/>
        </a:spcAft>
        <a:buClrTx/>
        <a:buSzTx/>
        <a:buFontTx/>
        <a:buNone/>
        <a:tabLst/>
        <a:defRPr sz="2800" b="0" i="0" u="none" strike="noStrike" cap="none" spc="0" baseline="0">
          <a:ln>
            <a:noFill/>
          </a:ln>
          <a:solidFill>
            <a:srgbClr val="FFFFFF"/>
          </a:solidFill>
          <a:uFillTx/>
          <a:latin typeface="Noto Sans CJK SC Regular"/>
          <a:ea typeface="Noto Sans CJK SC Regular"/>
          <a:cs typeface="Noto Sans CJK SC Regular"/>
          <a:sym typeface="Noto Sans CJK SC Regular"/>
        </a:defRPr>
      </a:lvl2pPr>
      <a:lvl3pPr marL="0" marR="0" indent="0" algn="l" defTabSz="914400" rtl="0" latinLnBrk="0">
        <a:lnSpc>
          <a:spcPct val="90000"/>
        </a:lnSpc>
        <a:spcBef>
          <a:spcPts val="0"/>
        </a:spcBef>
        <a:spcAft>
          <a:spcPts val="0"/>
        </a:spcAft>
        <a:buClrTx/>
        <a:buSzTx/>
        <a:buFontTx/>
        <a:buNone/>
        <a:tabLst/>
        <a:defRPr sz="2800" b="0" i="0" u="none" strike="noStrike" cap="none" spc="0" baseline="0">
          <a:ln>
            <a:noFill/>
          </a:ln>
          <a:solidFill>
            <a:srgbClr val="FFFFFF"/>
          </a:solidFill>
          <a:uFillTx/>
          <a:latin typeface="Noto Sans CJK SC Regular"/>
          <a:ea typeface="Noto Sans CJK SC Regular"/>
          <a:cs typeface="Noto Sans CJK SC Regular"/>
          <a:sym typeface="Noto Sans CJK SC Regular"/>
        </a:defRPr>
      </a:lvl3pPr>
      <a:lvl4pPr marL="0" marR="0" indent="0" algn="l" defTabSz="914400" rtl="0" latinLnBrk="0">
        <a:lnSpc>
          <a:spcPct val="90000"/>
        </a:lnSpc>
        <a:spcBef>
          <a:spcPts val="0"/>
        </a:spcBef>
        <a:spcAft>
          <a:spcPts val="0"/>
        </a:spcAft>
        <a:buClrTx/>
        <a:buSzTx/>
        <a:buFontTx/>
        <a:buNone/>
        <a:tabLst/>
        <a:defRPr sz="2800" b="0" i="0" u="none" strike="noStrike" cap="none" spc="0" baseline="0">
          <a:ln>
            <a:noFill/>
          </a:ln>
          <a:solidFill>
            <a:srgbClr val="FFFFFF"/>
          </a:solidFill>
          <a:uFillTx/>
          <a:latin typeface="Noto Sans CJK SC Regular"/>
          <a:ea typeface="Noto Sans CJK SC Regular"/>
          <a:cs typeface="Noto Sans CJK SC Regular"/>
          <a:sym typeface="Noto Sans CJK SC Regular"/>
        </a:defRPr>
      </a:lvl4pPr>
      <a:lvl5pPr marL="0" marR="0" indent="0" algn="l" defTabSz="914400" rtl="0" latinLnBrk="0">
        <a:lnSpc>
          <a:spcPct val="90000"/>
        </a:lnSpc>
        <a:spcBef>
          <a:spcPts val="0"/>
        </a:spcBef>
        <a:spcAft>
          <a:spcPts val="0"/>
        </a:spcAft>
        <a:buClrTx/>
        <a:buSzTx/>
        <a:buFontTx/>
        <a:buNone/>
        <a:tabLst/>
        <a:defRPr sz="2800" b="0" i="0" u="none" strike="noStrike" cap="none" spc="0" baseline="0">
          <a:ln>
            <a:noFill/>
          </a:ln>
          <a:solidFill>
            <a:srgbClr val="FFFFFF"/>
          </a:solidFill>
          <a:uFillTx/>
          <a:latin typeface="Noto Sans CJK SC Regular"/>
          <a:ea typeface="Noto Sans CJK SC Regular"/>
          <a:cs typeface="Noto Sans CJK SC Regular"/>
          <a:sym typeface="Noto Sans CJK SC Regular"/>
        </a:defRPr>
      </a:lvl5pPr>
      <a:lvl6pPr marL="0" marR="0" indent="0" algn="l" defTabSz="914400" rtl="0" latinLnBrk="0">
        <a:lnSpc>
          <a:spcPct val="90000"/>
        </a:lnSpc>
        <a:spcBef>
          <a:spcPts val="0"/>
        </a:spcBef>
        <a:spcAft>
          <a:spcPts val="0"/>
        </a:spcAft>
        <a:buClrTx/>
        <a:buSzTx/>
        <a:buFontTx/>
        <a:buNone/>
        <a:tabLst/>
        <a:defRPr sz="2800" b="0" i="0" u="none" strike="noStrike" cap="none" spc="0" baseline="0">
          <a:ln>
            <a:noFill/>
          </a:ln>
          <a:solidFill>
            <a:srgbClr val="FFFFFF"/>
          </a:solidFill>
          <a:uFillTx/>
          <a:latin typeface="Noto Sans CJK SC Regular"/>
          <a:ea typeface="Noto Sans CJK SC Regular"/>
          <a:cs typeface="Noto Sans CJK SC Regular"/>
          <a:sym typeface="Noto Sans CJK SC Regular"/>
        </a:defRPr>
      </a:lvl6pPr>
      <a:lvl7pPr marL="0" marR="0" indent="0" algn="l" defTabSz="914400" rtl="0" latinLnBrk="0">
        <a:lnSpc>
          <a:spcPct val="90000"/>
        </a:lnSpc>
        <a:spcBef>
          <a:spcPts val="0"/>
        </a:spcBef>
        <a:spcAft>
          <a:spcPts val="0"/>
        </a:spcAft>
        <a:buClrTx/>
        <a:buSzTx/>
        <a:buFontTx/>
        <a:buNone/>
        <a:tabLst/>
        <a:defRPr sz="2800" b="0" i="0" u="none" strike="noStrike" cap="none" spc="0" baseline="0">
          <a:ln>
            <a:noFill/>
          </a:ln>
          <a:solidFill>
            <a:srgbClr val="FFFFFF"/>
          </a:solidFill>
          <a:uFillTx/>
          <a:latin typeface="Noto Sans CJK SC Regular"/>
          <a:ea typeface="Noto Sans CJK SC Regular"/>
          <a:cs typeface="Noto Sans CJK SC Regular"/>
          <a:sym typeface="Noto Sans CJK SC Regular"/>
        </a:defRPr>
      </a:lvl7pPr>
      <a:lvl8pPr marL="0" marR="0" indent="0" algn="l" defTabSz="914400" rtl="0" latinLnBrk="0">
        <a:lnSpc>
          <a:spcPct val="90000"/>
        </a:lnSpc>
        <a:spcBef>
          <a:spcPts val="0"/>
        </a:spcBef>
        <a:spcAft>
          <a:spcPts val="0"/>
        </a:spcAft>
        <a:buClrTx/>
        <a:buSzTx/>
        <a:buFontTx/>
        <a:buNone/>
        <a:tabLst/>
        <a:defRPr sz="2800" b="0" i="0" u="none" strike="noStrike" cap="none" spc="0" baseline="0">
          <a:ln>
            <a:noFill/>
          </a:ln>
          <a:solidFill>
            <a:srgbClr val="FFFFFF"/>
          </a:solidFill>
          <a:uFillTx/>
          <a:latin typeface="Noto Sans CJK SC Regular"/>
          <a:ea typeface="Noto Sans CJK SC Regular"/>
          <a:cs typeface="Noto Sans CJK SC Regular"/>
          <a:sym typeface="Noto Sans CJK SC Regular"/>
        </a:defRPr>
      </a:lvl8pPr>
      <a:lvl9pPr marL="0" marR="0" indent="0" algn="l" defTabSz="914400" rtl="0" latinLnBrk="0">
        <a:lnSpc>
          <a:spcPct val="90000"/>
        </a:lnSpc>
        <a:spcBef>
          <a:spcPts val="0"/>
        </a:spcBef>
        <a:spcAft>
          <a:spcPts val="0"/>
        </a:spcAft>
        <a:buClrTx/>
        <a:buSzTx/>
        <a:buFontTx/>
        <a:buNone/>
        <a:tabLst/>
        <a:defRPr sz="2800" b="0" i="0" u="none" strike="noStrike" cap="none" spc="0" baseline="0">
          <a:ln>
            <a:noFill/>
          </a:ln>
          <a:solidFill>
            <a:srgbClr val="FFFFFF"/>
          </a:solidFill>
          <a:uFillTx/>
          <a:latin typeface="Noto Sans CJK SC Regular"/>
          <a:ea typeface="Noto Sans CJK SC Regular"/>
          <a:cs typeface="Noto Sans CJK SC Regular"/>
          <a:sym typeface="Noto Sans CJK SC Regular"/>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FFFFFF"/>
          </a:solidFill>
          <a:uFillTx/>
          <a:latin typeface="Noto Sans CJK SC Regular"/>
          <a:ea typeface="Noto Sans CJK SC Regular"/>
          <a:cs typeface="Noto Sans CJK SC Regular"/>
          <a:sym typeface="Noto Sans CJK SC Regular"/>
        </a:defRPr>
      </a:lvl1pPr>
      <a:lvl2pPr marL="731519" marR="0" indent="-274319"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FFFFFF"/>
          </a:solidFill>
          <a:uFillTx/>
          <a:latin typeface="Noto Sans CJK SC Regular"/>
          <a:ea typeface="Noto Sans CJK SC Regular"/>
          <a:cs typeface="Noto Sans CJK SC Regular"/>
          <a:sym typeface="Noto Sans CJK SC Regular"/>
        </a:defRPr>
      </a:lvl2pPr>
      <a:lvl3pPr marL="12192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FFFFFF"/>
          </a:solidFill>
          <a:uFillTx/>
          <a:latin typeface="Noto Sans CJK SC Regular"/>
          <a:ea typeface="Noto Sans CJK SC Regular"/>
          <a:cs typeface="Noto Sans CJK SC Regular"/>
          <a:sym typeface="Noto Sans CJK SC Regular"/>
        </a:defRPr>
      </a:lvl3pPr>
      <a:lvl4pPr marL="1714500" marR="0" indent="-3429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FFFFFF"/>
          </a:solidFill>
          <a:uFillTx/>
          <a:latin typeface="Noto Sans CJK SC Regular"/>
          <a:ea typeface="Noto Sans CJK SC Regular"/>
          <a:cs typeface="Noto Sans CJK SC Regular"/>
          <a:sym typeface="Noto Sans CJK SC Regular"/>
        </a:defRPr>
      </a:lvl4pPr>
      <a:lvl5pPr marL="2171700" marR="0" indent="-3429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FFFFFF"/>
          </a:solidFill>
          <a:uFillTx/>
          <a:latin typeface="Noto Sans CJK SC Regular"/>
          <a:ea typeface="Noto Sans CJK SC Regular"/>
          <a:cs typeface="Noto Sans CJK SC Regular"/>
          <a:sym typeface="Noto Sans CJK SC Regular"/>
        </a:defRPr>
      </a:lvl5pPr>
      <a:lvl6pPr marL="25908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FFFFFF"/>
          </a:solidFill>
          <a:uFillTx/>
          <a:latin typeface="Noto Sans CJK SC Regular"/>
          <a:ea typeface="Noto Sans CJK SC Regular"/>
          <a:cs typeface="Noto Sans CJK SC Regular"/>
          <a:sym typeface="Noto Sans CJK SC Regular"/>
        </a:defRPr>
      </a:lvl6pPr>
      <a:lvl7pPr marL="30480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FFFFFF"/>
          </a:solidFill>
          <a:uFillTx/>
          <a:latin typeface="Noto Sans CJK SC Regular"/>
          <a:ea typeface="Noto Sans CJK SC Regular"/>
          <a:cs typeface="Noto Sans CJK SC Regular"/>
          <a:sym typeface="Noto Sans CJK SC Regular"/>
        </a:defRPr>
      </a:lvl7pPr>
      <a:lvl8pPr marL="35052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FFFFFF"/>
          </a:solidFill>
          <a:uFillTx/>
          <a:latin typeface="Noto Sans CJK SC Regular"/>
          <a:ea typeface="Noto Sans CJK SC Regular"/>
          <a:cs typeface="Noto Sans CJK SC Regular"/>
          <a:sym typeface="Noto Sans CJK SC Regular"/>
        </a:defRPr>
      </a:lvl8pPr>
      <a:lvl9pPr marL="39624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FFFFFF"/>
          </a:solidFill>
          <a:uFillTx/>
          <a:latin typeface="Noto Sans CJK SC Regular"/>
          <a:ea typeface="Noto Sans CJK SC Regular"/>
          <a:cs typeface="Noto Sans CJK SC Regular"/>
          <a:sym typeface="Noto Sans CJK SC Regular"/>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Box 1"/>
          <p:cNvSpPr txBox="1"/>
          <p:nvPr/>
        </p:nvSpPr>
        <p:spPr>
          <a:xfrm>
            <a:off x="668928" y="4075257"/>
            <a:ext cx="8058337" cy="138499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3000" b="1">
                <a:solidFill>
                  <a:srgbClr val="FFFFFF"/>
                </a:solidFill>
                <a:latin typeface="Exo"/>
                <a:ea typeface="Exo"/>
                <a:cs typeface="Exo"/>
                <a:sym typeface="Exo"/>
              </a:defRPr>
            </a:pPr>
            <a:r>
              <a:rPr lang="en-US" dirty="0"/>
              <a:t>MDS 6212: Team 9</a:t>
            </a:r>
            <a:endParaRPr dirty="0"/>
          </a:p>
          <a:p>
            <a:pPr>
              <a:defRPr>
                <a:solidFill>
                  <a:srgbClr val="FFFFFF"/>
                </a:solidFill>
                <a:latin typeface="Exo"/>
                <a:ea typeface="Exo"/>
                <a:cs typeface="Exo"/>
                <a:sym typeface="Exo"/>
              </a:defRPr>
            </a:pPr>
            <a:r>
              <a:rPr lang="en-US" dirty="0" err="1"/>
              <a:t>Dexin</a:t>
            </a:r>
            <a:r>
              <a:rPr lang="en-US" dirty="0"/>
              <a:t> Mo     </a:t>
            </a:r>
            <a:r>
              <a:rPr lang="en-US" dirty="0" err="1"/>
              <a:t>Chenye</a:t>
            </a:r>
            <a:r>
              <a:rPr lang="en-US" dirty="0"/>
              <a:t> Wang</a:t>
            </a:r>
          </a:p>
          <a:p>
            <a:pPr>
              <a:defRPr>
                <a:solidFill>
                  <a:srgbClr val="FFFFFF"/>
                </a:solidFill>
                <a:latin typeface="Exo"/>
                <a:ea typeface="Exo"/>
                <a:cs typeface="Exo"/>
                <a:sym typeface="Exo"/>
              </a:defRPr>
            </a:pPr>
            <a:r>
              <a:rPr lang="en-US" dirty="0" err="1"/>
              <a:t>Yihang</a:t>
            </a:r>
            <a:r>
              <a:rPr lang="en-US" dirty="0"/>
              <a:t> Li      </a:t>
            </a:r>
            <a:r>
              <a:rPr lang="en-US" dirty="0" err="1"/>
              <a:t>Shuquan</a:t>
            </a:r>
            <a:r>
              <a:rPr lang="en-US" dirty="0"/>
              <a:t> Yang</a:t>
            </a:r>
          </a:p>
          <a:p>
            <a:pPr>
              <a:defRPr>
                <a:solidFill>
                  <a:srgbClr val="FFFFFF"/>
                </a:solidFill>
                <a:latin typeface="Exo"/>
                <a:ea typeface="Exo"/>
                <a:cs typeface="Exo"/>
                <a:sym typeface="Exo"/>
              </a:defRPr>
            </a:pPr>
            <a:r>
              <a:rPr lang="en-US" dirty="0"/>
              <a:t>Yuan Liu       Xiaojing Tang</a:t>
            </a:r>
          </a:p>
        </p:txBody>
      </p:sp>
      <p:sp>
        <p:nvSpPr>
          <p:cNvPr id="154" name="矩形 4"/>
          <p:cNvSpPr txBox="1"/>
          <p:nvPr/>
        </p:nvSpPr>
        <p:spPr>
          <a:xfrm>
            <a:off x="621668" y="2105561"/>
            <a:ext cx="9695920"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8000" b="1">
                <a:solidFill>
                  <a:srgbClr val="EE2F79"/>
                </a:solidFill>
                <a:latin typeface="Exo"/>
                <a:ea typeface="Exo"/>
                <a:cs typeface="Exo"/>
                <a:sym typeface="Exo"/>
              </a:defRPr>
            </a:lvl1pPr>
          </a:lstStyle>
          <a:p>
            <a:r>
              <a:rPr dirty="0"/>
              <a:t>AQUMON</a:t>
            </a:r>
            <a:r>
              <a:rPr lang="en-US" dirty="0"/>
              <a:t> </a:t>
            </a:r>
            <a:r>
              <a:rPr lang="x-none" altLang="en-US" sz="6600" dirty="0"/>
              <a:t>Robo-Advisors</a:t>
            </a:r>
            <a:endParaRPr dirty="0"/>
          </a:p>
        </p:txBody>
      </p:sp>
      <p:sp>
        <p:nvSpPr>
          <p:cNvPr id="156" name="Slide Number Placeholder 1"/>
          <p:cNvSpPr txBox="1">
            <a:spLocks noGrp="1"/>
          </p:cNvSpPr>
          <p:nvPr>
            <p:ph type="sldNum" sz="quarter" idx="2"/>
          </p:nvPr>
        </p:nvSpPr>
        <p:spPr>
          <a:xfrm>
            <a:off x="11393503" y="6221731"/>
            <a:ext cx="188895" cy="269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a:t>
            </a:fld>
            <a:endParaRPr/>
          </a:p>
        </p:txBody>
      </p:sp>
      <p:pic>
        <p:nvPicPr>
          <p:cNvPr id="16" name="Google Shape;223;p27">
            <a:extLst>
              <a:ext uri="{FF2B5EF4-FFF2-40B4-BE49-F238E27FC236}">
                <a16:creationId xmlns:a16="http://schemas.microsoft.com/office/drawing/2014/main" id="{A6C7F9FE-0946-496C-BFE9-A4B25312E518}"/>
              </a:ext>
            </a:extLst>
          </p:cNvPr>
          <p:cNvPicPr preferRelativeResize="0"/>
          <p:nvPr/>
        </p:nvPicPr>
        <p:blipFill>
          <a:blip r:embed="rId2"/>
          <a:srcRect/>
          <a:stretch/>
        </p:blipFill>
        <p:spPr>
          <a:xfrm>
            <a:off x="10228510" y="6184153"/>
            <a:ext cx="1502900" cy="325627"/>
          </a:xfrm>
          <a:prstGeom prst="rect">
            <a:avLst/>
          </a:prstGeom>
          <a:noFill/>
          <a:ln>
            <a:noFill/>
          </a:ln>
        </p:spPr>
      </p:pic>
      <p:sp>
        <p:nvSpPr>
          <p:cNvPr id="20" name="文本框 19">
            <a:extLst>
              <a:ext uri="{FF2B5EF4-FFF2-40B4-BE49-F238E27FC236}">
                <a16:creationId xmlns:a16="http://schemas.microsoft.com/office/drawing/2014/main" id="{4D23A8C1-CBA2-45C2-AFE0-BA99CCC1DB17}"/>
              </a:ext>
            </a:extLst>
          </p:cNvPr>
          <p:cNvSpPr txBox="1"/>
          <p:nvPr/>
        </p:nvSpPr>
        <p:spPr>
          <a:xfrm>
            <a:off x="621668" y="3198128"/>
            <a:ext cx="6792006"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defRPr sz="1500">
                <a:solidFill>
                  <a:srgbClr val="FFFFFF"/>
                </a:solidFill>
                <a:latin typeface="Exo"/>
                <a:ea typeface="Exo"/>
                <a:cs typeface="Exo"/>
                <a:sym typeface="Exo"/>
              </a:defRPr>
            </a:pPr>
            <a:r>
              <a:rPr lang="en-US" altLang="zh-CN" sz="2400" dirty="0"/>
              <a:t>Invest-it-and-forget-it investment journey</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23;p27">
            <a:extLst>
              <a:ext uri="{FF2B5EF4-FFF2-40B4-BE49-F238E27FC236}">
                <a16:creationId xmlns:a16="http://schemas.microsoft.com/office/drawing/2014/main" id="{FB7326F2-3A1A-45FA-8FCB-8126C0C3392F}"/>
              </a:ext>
            </a:extLst>
          </p:cNvPr>
          <p:cNvPicPr preferRelativeResize="0"/>
          <p:nvPr/>
        </p:nvPicPr>
        <p:blipFill>
          <a:blip r:embed="rId2"/>
          <a:srcRect/>
          <a:stretch/>
        </p:blipFill>
        <p:spPr>
          <a:xfrm>
            <a:off x="10228510" y="6184153"/>
            <a:ext cx="1502900" cy="325627"/>
          </a:xfrm>
          <a:prstGeom prst="rect">
            <a:avLst/>
          </a:prstGeom>
          <a:noFill/>
          <a:ln>
            <a:noFill/>
          </a:ln>
        </p:spPr>
      </p:pic>
      <p:sp>
        <p:nvSpPr>
          <p:cNvPr id="3" name="Shape 173">
            <a:extLst>
              <a:ext uri="{FF2B5EF4-FFF2-40B4-BE49-F238E27FC236}">
                <a16:creationId xmlns:a16="http://schemas.microsoft.com/office/drawing/2014/main" id="{A7901A47-90D0-4E00-8877-808370AA554A}"/>
              </a:ext>
            </a:extLst>
          </p:cNvPr>
          <p:cNvSpPr txBox="1"/>
          <p:nvPr/>
        </p:nvSpPr>
        <p:spPr>
          <a:xfrm>
            <a:off x="404320" y="437551"/>
            <a:ext cx="9068604" cy="92332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nSpc>
                <a:spcPct val="90000"/>
              </a:lnSpc>
              <a:defRPr sz="3000" b="1">
                <a:solidFill>
                  <a:srgbClr val="FFFFFF"/>
                </a:solidFill>
                <a:latin typeface="Exo"/>
                <a:ea typeface="Exo"/>
                <a:cs typeface="Exo"/>
                <a:sym typeface="Exo"/>
              </a:defRPr>
            </a:lvl1pPr>
          </a:lstStyle>
          <a:p>
            <a:r>
              <a:rPr lang="en-US" dirty="0"/>
              <a:t>Replicate key component:</a:t>
            </a:r>
          </a:p>
          <a:p>
            <a:r>
              <a:rPr lang="x-none" altLang="en-US" dirty="0">
                <a:solidFill>
                  <a:srgbClr val="ED2F78"/>
                </a:solidFill>
              </a:rPr>
              <a:t>Minimising volatility for a given target return</a:t>
            </a:r>
            <a:endParaRPr lang="en-US" dirty="0">
              <a:solidFill>
                <a:srgbClr val="ED2F78"/>
              </a:solidFill>
            </a:endParaRPr>
          </a:p>
        </p:txBody>
      </p:sp>
      <p:sp>
        <p:nvSpPr>
          <p:cNvPr id="4" name="Shape 173">
            <a:extLst>
              <a:ext uri="{FF2B5EF4-FFF2-40B4-BE49-F238E27FC236}">
                <a16:creationId xmlns:a16="http://schemas.microsoft.com/office/drawing/2014/main" id="{62C33091-38B9-4F09-BCA0-BAC9671C57F5}"/>
              </a:ext>
            </a:extLst>
          </p:cNvPr>
          <p:cNvSpPr txBox="1"/>
          <p:nvPr/>
        </p:nvSpPr>
        <p:spPr>
          <a:xfrm>
            <a:off x="4938622" y="466486"/>
            <a:ext cx="3129014" cy="507827"/>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nSpc>
                <a:spcPct val="90000"/>
              </a:lnSpc>
              <a:defRPr sz="3000" b="1">
                <a:solidFill>
                  <a:srgbClr val="FFFFFF"/>
                </a:solidFill>
                <a:latin typeface="Exo"/>
                <a:ea typeface="Exo"/>
                <a:cs typeface="Exo"/>
                <a:sym typeface="Exo"/>
              </a:defRPr>
            </a:lvl1pPr>
          </a:lstStyle>
          <a:p>
            <a:r>
              <a:rPr lang="en-US" altLang="zh-CN" dirty="0"/>
              <a:t>Efficient Frontier</a:t>
            </a:r>
            <a:endParaRPr lang="en-US" dirty="0"/>
          </a:p>
        </p:txBody>
      </p:sp>
      <p:pic>
        <p:nvPicPr>
          <p:cNvPr id="5" name="Content Placeholder 3" descr="Screenshot from 2020-12-19 22-08-02">
            <a:extLst>
              <a:ext uri="{FF2B5EF4-FFF2-40B4-BE49-F238E27FC236}">
                <a16:creationId xmlns:a16="http://schemas.microsoft.com/office/drawing/2014/main" id="{AAE6547A-7808-4396-B7D4-3B3D0B02EE02}"/>
              </a:ext>
            </a:extLst>
          </p:cNvPr>
          <p:cNvPicPr>
            <a:picLocks noChangeAspect="1"/>
          </p:cNvPicPr>
          <p:nvPr/>
        </p:nvPicPr>
        <p:blipFill>
          <a:blip r:embed="rId3"/>
          <a:stretch>
            <a:fillRect/>
          </a:stretch>
        </p:blipFill>
        <p:spPr>
          <a:xfrm>
            <a:off x="475520" y="2372803"/>
            <a:ext cx="6648450" cy="4351655"/>
          </a:xfrm>
          <a:prstGeom prst="rect">
            <a:avLst/>
          </a:prstGeom>
        </p:spPr>
      </p:pic>
      <p:pic>
        <p:nvPicPr>
          <p:cNvPr id="6" name="Picture 4" descr="Screenshot from 2020-12-19 22-09-01">
            <a:extLst>
              <a:ext uri="{FF2B5EF4-FFF2-40B4-BE49-F238E27FC236}">
                <a16:creationId xmlns:a16="http://schemas.microsoft.com/office/drawing/2014/main" id="{028497D2-6E52-4D19-9A42-A9BA38D3A000}"/>
              </a:ext>
            </a:extLst>
          </p:cNvPr>
          <p:cNvPicPr>
            <a:picLocks noChangeAspect="1"/>
          </p:cNvPicPr>
          <p:nvPr/>
        </p:nvPicPr>
        <p:blipFill>
          <a:blip r:embed="rId4"/>
          <a:stretch>
            <a:fillRect/>
          </a:stretch>
        </p:blipFill>
        <p:spPr>
          <a:xfrm>
            <a:off x="475520" y="1449477"/>
            <a:ext cx="10058400" cy="746125"/>
          </a:xfrm>
          <a:prstGeom prst="rect">
            <a:avLst/>
          </a:prstGeom>
        </p:spPr>
      </p:pic>
    </p:spTree>
    <p:extLst>
      <p:ext uri="{BB962C8B-B14F-4D97-AF65-F5344CB8AC3E}">
        <p14:creationId xmlns:p14="http://schemas.microsoft.com/office/powerpoint/2010/main" val="6948374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23;p27">
            <a:extLst>
              <a:ext uri="{FF2B5EF4-FFF2-40B4-BE49-F238E27FC236}">
                <a16:creationId xmlns:a16="http://schemas.microsoft.com/office/drawing/2014/main" id="{CBBD0D08-AA49-401B-B112-67FA9E2BA040}"/>
              </a:ext>
            </a:extLst>
          </p:cNvPr>
          <p:cNvPicPr preferRelativeResize="0"/>
          <p:nvPr/>
        </p:nvPicPr>
        <p:blipFill>
          <a:blip r:embed="rId2"/>
          <a:srcRect/>
          <a:stretch/>
        </p:blipFill>
        <p:spPr>
          <a:xfrm>
            <a:off x="10228510" y="6240425"/>
            <a:ext cx="1502900" cy="325627"/>
          </a:xfrm>
          <a:prstGeom prst="rect">
            <a:avLst/>
          </a:prstGeom>
          <a:noFill/>
          <a:ln>
            <a:noFill/>
          </a:ln>
        </p:spPr>
      </p:pic>
      <p:sp>
        <p:nvSpPr>
          <p:cNvPr id="3" name="Shape 173">
            <a:extLst>
              <a:ext uri="{FF2B5EF4-FFF2-40B4-BE49-F238E27FC236}">
                <a16:creationId xmlns:a16="http://schemas.microsoft.com/office/drawing/2014/main" id="{1D4DA3F5-69C0-4601-A666-8C453D34C24B}"/>
              </a:ext>
            </a:extLst>
          </p:cNvPr>
          <p:cNvSpPr txBox="1"/>
          <p:nvPr/>
        </p:nvSpPr>
        <p:spPr>
          <a:xfrm>
            <a:off x="207372" y="313569"/>
            <a:ext cx="9068604" cy="50782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nSpc>
                <a:spcPct val="90000"/>
              </a:lnSpc>
              <a:defRPr sz="3000" b="1">
                <a:solidFill>
                  <a:srgbClr val="FFFFFF"/>
                </a:solidFill>
                <a:latin typeface="Exo"/>
                <a:ea typeface="Exo"/>
                <a:cs typeface="Exo"/>
                <a:sym typeface="Exo"/>
              </a:defRPr>
            </a:lvl1pPr>
          </a:lstStyle>
          <a:p>
            <a:r>
              <a:rPr lang="en-US" dirty="0"/>
              <a:t>Replicate key component:  Efficient Frontier</a:t>
            </a:r>
          </a:p>
        </p:txBody>
      </p:sp>
      <p:pic>
        <p:nvPicPr>
          <p:cNvPr id="4" name="Content Placeholder 3" descr="Screenshot from 2020-12-19 22-09-45">
            <a:extLst>
              <a:ext uri="{FF2B5EF4-FFF2-40B4-BE49-F238E27FC236}">
                <a16:creationId xmlns:a16="http://schemas.microsoft.com/office/drawing/2014/main" id="{ECA736F2-CB7A-49B8-8587-FD5ECC1018E6}"/>
              </a:ext>
            </a:extLst>
          </p:cNvPr>
          <p:cNvPicPr>
            <a:picLocks noChangeAspect="1"/>
          </p:cNvPicPr>
          <p:nvPr/>
        </p:nvPicPr>
        <p:blipFill>
          <a:blip r:embed="rId3"/>
          <a:stretch>
            <a:fillRect/>
          </a:stretch>
        </p:blipFill>
        <p:spPr>
          <a:xfrm>
            <a:off x="207371" y="1951971"/>
            <a:ext cx="6348173" cy="4557809"/>
          </a:xfrm>
          <a:prstGeom prst="rect">
            <a:avLst/>
          </a:prstGeom>
        </p:spPr>
      </p:pic>
      <p:pic>
        <p:nvPicPr>
          <p:cNvPr id="5" name="Content Placeholder 3" descr="Screenshot from 2020-12-19 22-11-29">
            <a:extLst>
              <a:ext uri="{FF2B5EF4-FFF2-40B4-BE49-F238E27FC236}">
                <a16:creationId xmlns:a16="http://schemas.microsoft.com/office/drawing/2014/main" id="{38B49991-13B4-47FB-AB33-AFD69CD14916}"/>
              </a:ext>
            </a:extLst>
          </p:cNvPr>
          <p:cNvPicPr>
            <a:picLocks noChangeAspect="1"/>
          </p:cNvPicPr>
          <p:nvPr/>
        </p:nvPicPr>
        <p:blipFill>
          <a:blip r:embed="rId4"/>
          <a:stretch>
            <a:fillRect/>
          </a:stretch>
        </p:blipFill>
        <p:spPr>
          <a:xfrm>
            <a:off x="6860325" y="1640596"/>
            <a:ext cx="4871085" cy="4351655"/>
          </a:xfrm>
          <a:prstGeom prst="rect">
            <a:avLst/>
          </a:prstGeom>
        </p:spPr>
      </p:pic>
      <p:sp>
        <p:nvSpPr>
          <p:cNvPr id="6" name="Shape 173">
            <a:extLst>
              <a:ext uri="{FF2B5EF4-FFF2-40B4-BE49-F238E27FC236}">
                <a16:creationId xmlns:a16="http://schemas.microsoft.com/office/drawing/2014/main" id="{899F5196-A5E8-4078-A773-94F40F373266}"/>
              </a:ext>
            </a:extLst>
          </p:cNvPr>
          <p:cNvSpPr txBox="1"/>
          <p:nvPr/>
        </p:nvSpPr>
        <p:spPr>
          <a:xfrm>
            <a:off x="207371" y="1386682"/>
            <a:ext cx="5641145" cy="507827"/>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nSpc>
                <a:spcPct val="90000"/>
              </a:lnSpc>
              <a:defRPr sz="3000" b="1">
                <a:solidFill>
                  <a:srgbClr val="FFFFFF"/>
                </a:solidFill>
                <a:latin typeface="Exo"/>
                <a:ea typeface="Exo"/>
                <a:cs typeface="Exo"/>
                <a:sym typeface="Exo"/>
              </a:defRPr>
            </a:lvl1pPr>
          </a:lstStyle>
          <a:p>
            <a:r>
              <a:rPr lang="x-none" altLang="en-US" dirty="0">
                <a:solidFill>
                  <a:srgbClr val="ED2F78"/>
                </a:solidFill>
                <a:sym typeface="+mn-ea"/>
              </a:rPr>
              <a:t>Maximizing return for a target risk</a:t>
            </a:r>
            <a:endParaRPr lang="en-US" dirty="0">
              <a:solidFill>
                <a:srgbClr val="ED2F78"/>
              </a:solidFill>
            </a:endParaRPr>
          </a:p>
        </p:txBody>
      </p:sp>
      <p:sp>
        <p:nvSpPr>
          <p:cNvPr id="7" name="Shape 173">
            <a:extLst>
              <a:ext uri="{FF2B5EF4-FFF2-40B4-BE49-F238E27FC236}">
                <a16:creationId xmlns:a16="http://schemas.microsoft.com/office/drawing/2014/main" id="{EC40F32A-A23C-420C-81A2-8908D9290A0F}"/>
              </a:ext>
            </a:extLst>
          </p:cNvPr>
          <p:cNvSpPr txBox="1"/>
          <p:nvPr/>
        </p:nvSpPr>
        <p:spPr>
          <a:xfrm>
            <a:off x="6860325" y="1132769"/>
            <a:ext cx="3891072" cy="507827"/>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nSpc>
                <a:spcPct val="90000"/>
              </a:lnSpc>
              <a:defRPr sz="3000" b="1">
                <a:solidFill>
                  <a:srgbClr val="FFFFFF"/>
                </a:solidFill>
                <a:latin typeface="Exo"/>
                <a:ea typeface="Exo"/>
                <a:cs typeface="Exo"/>
                <a:sym typeface="Exo"/>
              </a:defRPr>
            </a:lvl1pPr>
          </a:lstStyle>
          <a:p>
            <a:r>
              <a:rPr lang="en-US" altLang="en-US" dirty="0">
                <a:solidFill>
                  <a:srgbClr val="ED2F78"/>
                </a:solidFill>
                <a:sym typeface="+mn-ea"/>
              </a:rPr>
              <a:t>Maximize Shape Ratio</a:t>
            </a:r>
            <a:endParaRPr lang="en-US" dirty="0">
              <a:solidFill>
                <a:srgbClr val="ED2F78"/>
              </a:solidFill>
            </a:endParaRPr>
          </a:p>
        </p:txBody>
      </p:sp>
    </p:spTree>
    <p:extLst>
      <p:ext uri="{BB962C8B-B14F-4D97-AF65-F5344CB8AC3E}">
        <p14:creationId xmlns:p14="http://schemas.microsoft.com/office/powerpoint/2010/main" val="211520879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23;p27">
            <a:extLst>
              <a:ext uri="{FF2B5EF4-FFF2-40B4-BE49-F238E27FC236}">
                <a16:creationId xmlns:a16="http://schemas.microsoft.com/office/drawing/2014/main" id="{85E20B61-2BCC-4F0C-BAF7-C80E38C0A347}"/>
              </a:ext>
            </a:extLst>
          </p:cNvPr>
          <p:cNvPicPr preferRelativeResize="0"/>
          <p:nvPr/>
        </p:nvPicPr>
        <p:blipFill>
          <a:blip r:embed="rId2"/>
          <a:srcRect/>
          <a:stretch/>
        </p:blipFill>
        <p:spPr>
          <a:xfrm>
            <a:off x="10228510" y="6184153"/>
            <a:ext cx="1502900" cy="325627"/>
          </a:xfrm>
          <a:prstGeom prst="rect">
            <a:avLst/>
          </a:prstGeom>
          <a:noFill/>
          <a:ln>
            <a:noFill/>
          </a:ln>
        </p:spPr>
      </p:pic>
      <p:pic>
        <p:nvPicPr>
          <p:cNvPr id="4" name="Content Placeholder 3" descr="Screenshot from 2020-12-19 22-12-56">
            <a:extLst>
              <a:ext uri="{FF2B5EF4-FFF2-40B4-BE49-F238E27FC236}">
                <a16:creationId xmlns:a16="http://schemas.microsoft.com/office/drawing/2014/main" id="{8069E00B-AA79-41B6-B369-FF37BD8B9334}"/>
              </a:ext>
            </a:extLst>
          </p:cNvPr>
          <p:cNvPicPr>
            <a:picLocks noChangeAspect="1"/>
          </p:cNvPicPr>
          <p:nvPr/>
        </p:nvPicPr>
        <p:blipFill>
          <a:blip r:embed="rId3"/>
          <a:stretch>
            <a:fillRect/>
          </a:stretch>
        </p:blipFill>
        <p:spPr>
          <a:xfrm>
            <a:off x="860348" y="730487"/>
            <a:ext cx="10021138" cy="5993870"/>
          </a:xfrm>
          <a:prstGeom prst="rect">
            <a:avLst/>
          </a:prstGeom>
        </p:spPr>
      </p:pic>
      <p:sp>
        <p:nvSpPr>
          <p:cNvPr id="6" name="Shape 173">
            <a:extLst>
              <a:ext uri="{FF2B5EF4-FFF2-40B4-BE49-F238E27FC236}">
                <a16:creationId xmlns:a16="http://schemas.microsoft.com/office/drawing/2014/main" id="{F2758D6D-CA9B-45E5-A5C8-E12E2765D264}"/>
              </a:ext>
            </a:extLst>
          </p:cNvPr>
          <p:cNvSpPr txBox="1"/>
          <p:nvPr/>
        </p:nvSpPr>
        <p:spPr>
          <a:xfrm>
            <a:off x="207372" y="154025"/>
            <a:ext cx="9068604" cy="92332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nSpc>
                <a:spcPct val="90000"/>
              </a:lnSpc>
              <a:defRPr sz="3000" b="1">
                <a:solidFill>
                  <a:srgbClr val="FFFFFF"/>
                </a:solidFill>
                <a:latin typeface="Exo"/>
                <a:ea typeface="Exo"/>
                <a:cs typeface="Exo"/>
                <a:sym typeface="Exo"/>
              </a:defRPr>
            </a:lvl1pPr>
          </a:lstStyle>
          <a:p>
            <a:r>
              <a:rPr lang="en-US" dirty="0"/>
              <a:t>Replicate key component:  </a:t>
            </a:r>
          </a:p>
          <a:p>
            <a:r>
              <a:rPr lang="en-US" dirty="0"/>
              <a:t>		Black </a:t>
            </a:r>
            <a:r>
              <a:rPr lang="en-US" dirty="0" err="1"/>
              <a:t>Litterman</a:t>
            </a:r>
            <a:r>
              <a:rPr lang="en-US" dirty="0"/>
              <a:t> </a:t>
            </a:r>
            <a:r>
              <a:rPr lang="en-US" altLang="zh-CN" dirty="0"/>
              <a:t> Construct Prior and views</a:t>
            </a:r>
            <a:r>
              <a:rPr lang="en-US" dirty="0"/>
              <a:t> </a:t>
            </a:r>
          </a:p>
        </p:txBody>
      </p:sp>
    </p:spTree>
    <p:extLst>
      <p:ext uri="{BB962C8B-B14F-4D97-AF65-F5344CB8AC3E}">
        <p14:creationId xmlns:p14="http://schemas.microsoft.com/office/powerpoint/2010/main" val="26400791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23;p27">
            <a:extLst>
              <a:ext uri="{FF2B5EF4-FFF2-40B4-BE49-F238E27FC236}">
                <a16:creationId xmlns:a16="http://schemas.microsoft.com/office/drawing/2014/main" id="{26859147-7B1E-4DDB-A7B9-DE2604808786}"/>
              </a:ext>
            </a:extLst>
          </p:cNvPr>
          <p:cNvPicPr preferRelativeResize="0"/>
          <p:nvPr/>
        </p:nvPicPr>
        <p:blipFill>
          <a:blip r:embed="rId2"/>
          <a:srcRect/>
          <a:stretch/>
        </p:blipFill>
        <p:spPr>
          <a:xfrm>
            <a:off x="10228510" y="6184153"/>
            <a:ext cx="1502900" cy="325627"/>
          </a:xfrm>
          <a:prstGeom prst="rect">
            <a:avLst/>
          </a:prstGeom>
          <a:noFill/>
          <a:ln>
            <a:noFill/>
          </a:ln>
        </p:spPr>
      </p:pic>
      <p:pic>
        <p:nvPicPr>
          <p:cNvPr id="5" name="Content Placeholder 3" descr="Screenshot from 2020-12-19 22-13-32">
            <a:extLst>
              <a:ext uri="{FF2B5EF4-FFF2-40B4-BE49-F238E27FC236}">
                <a16:creationId xmlns:a16="http://schemas.microsoft.com/office/drawing/2014/main" id="{4B8D0F5C-38D5-4969-8038-6414A3EEF9B1}"/>
              </a:ext>
            </a:extLst>
          </p:cNvPr>
          <p:cNvPicPr>
            <a:picLocks noChangeAspect="1"/>
          </p:cNvPicPr>
          <p:nvPr/>
        </p:nvPicPr>
        <p:blipFill>
          <a:blip r:embed="rId3"/>
          <a:stretch>
            <a:fillRect/>
          </a:stretch>
        </p:blipFill>
        <p:spPr>
          <a:xfrm>
            <a:off x="973954" y="154025"/>
            <a:ext cx="8302022" cy="6549949"/>
          </a:xfrm>
          <a:prstGeom prst="rect">
            <a:avLst/>
          </a:prstGeom>
        </p:spPr>
      </p:pic>
      <p:pic>
        <p:nvPicPr>
          <p:cNvPr id="7" name="Content Placeholder 3" descr="Screenshot from 2020-12-19 22-14-13">
            <a:extLst>
              <a:ext uri="{FF2B5EF4-FFF2-40B4-BE49-F238E27FC236}">
                <a16:creationId xmlns:a16="http://schemas.microsoft.com/office/drawing/2014/main" id="{47F88390-9888-4A8F-802C-43B4FA8EBDB5}"/>
              </a:ext>
            </a:extLst>
          </p:cNvPr>
          <p:cNvPicPr>
            <a:picLocks noChangeAspect="1"/>
          </p:cNvPicPr>
          <p:nvPr/>
        </p:nvPicPr>
        <p:blipFill>
          <a:blip r:embed="rId4"/>
          <a:stretch>
            <a:fillRect/>
          </a:stretch>
        </p:blipFill>
        <p:spPr>
          <a:xfrm>
            <a:off x="5995219" y="154025"/>
            <a:ext cx="5498085" cy="6549949"/>
          </a:xfrm>
          <a:prstGeom prst="rect">
            <a:avLst/>
          </a:prstGeom>
        </p:spPr>
      </p:pic>
      <p:sp>
        <p:nvSpPr>
          <p:cNvPr id="10" name="Shape 173">
            <a:extLst>
              <a:ext uri="{FF2B5EF4-FFF2-40B4-BE49-F238E27FC236}">
                <a16:creationId xmlns:a16="http://schemas.microsoft.com/office/drawing/2014/main" id="{1831EAAA-4075-4428-AFC8-8337EE8D13A5}"/>
              </a:ext>
            </a:extLst>
          </p:cNvPr>
          <p:cNvSpPr txBox="1"/>
          <p:nvPr/>
        </p:nvSpPr>
        <p:spPr>
          <a:xfrm>
            <a:off x="207372" y="154025"/>
            <a:ext cx="9068604" cy="92332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nSpc>
                <a:spcPct val="90000"/>
              </a:lnSpc>
              <a:defRPr sz="3000" b="1">
                <a:solidFill>
                  <a:srgbClr val="FFFFFF"/>
                </a:solidFill>
                <a:latin typeface="Exo"/>
                <a:ea typeface="Exo"/>
                <a:cs typeface="Exo"/>
                <a:sym typeface="Exo"/>
              </a:defRPr>
            </a:lvl1pPr>
          </a:lstStyle>
          <a:p>
            <a:r>
              <a:rPr lang="en-US" dirty="0"/>
              <a:t>Replicate key component:  </a:t>
            </a:r>
          </a:p>
          <a:p>
            <a:r>
              <a:rPr lang="en-US" dirty="0"/>
              <a:t>		Black </a:t>
            </a:r>
            <a:r>
              <a:rPr lang="en-US" dirty="0" err="1"/>
              <a:t>Litterman</a:t>
            </a:r>
            <a:r>
              <a:rPr lang="en-US" dirty="0"/>
              <a:t> </a:t>
            </a:r>
            <a:r>
              <a:rPr lang="en-US" altLang="zh-CN" dirty="0"/>
              <a:t> Construct Prior and views</a:t>
            </a:r>
            <a:r>
              <a:rPr lang="en-US" dirty="0"/>
              <a:t> </a:t>
            </a:r>
          </a:p>
        </p:txBody>
      </p:sp>
    </p:spTree>
    <p:extLst>
      <p:ext uri="{BB962C8B-B14F-4D97-AF65-F5344CB8AC3E}">
        <p14:creationId xmlns:p14="http://schemas.microsoft.com/office/powerpoint/2010/main" val="30641774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23;p27">
            <a:extLst>
              <a:ext uri="{FF2B5EF4-FFF2-40B4-BE49-F238E27FC236}">
                <a16:creationId xmlns:a16="http://schemas.microsoft.com/office/drawing/2014/main" id="{9B31FD60-F5BB-43CC-ACAC-051A9FF4AD11}"/>
              </a:ext>
            </a:extLst>
          </p:cNvPr>
          <p:cNvPicPr preferRelativeResize="0"/>
          <p:nvPr/>
        </p:nvPicPr>
        <p:blipFill>
          <a:blip r:embed="rId2"/>
          <a:srcRect/>
          <a:stretch/>
        </p:blipFill>
        <p:spPr>
          <a:xfrm>
            <a:off x="10228510" y="6184153"/>
            <a:ext cx="1502900" cy="325627"/>
          </a:xfrm>
          <a:prstGeom prst="rect">
            <a:avLst/>
          </a:prstGeom>
          <a:noFill/>
          <a:ln>
            <a:noFill/>
          </a:ln>
        </p:spPr>
      </p:pic>
      <p:sp>
        <p:nvSpPr>
          <p:cNvPr id="7" name="Shape 173">
            <a:extLst>
              <a:ext uri="{FF2B5EF4-FFF2-40B4-BE49-F238E27FC236}">
                <a16:creationId xmlns:a16="http://schemas.microsoft.com/office/drawing/2014/main" id="{A79D4274-C135-49ED-A22A-1B2036D7E725}"/>
              </a:ext>
            </a:extLst>
          </p:cNvPr>
          <p:cNvSpPr txBox="1"/>
          <p:nvPr/>
        </p:nvSpPr>
        <p:spPr>
          <a:xfrm>
            <a:off x="207372" y="154025"/>
            <a:ext cx="9068604" cy="92332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nSpc>
                <a:spcPct val="90000"/>
              </a:lnSpc>
              <a:defRPr sz="3000" b="1">
                <a:solidFill>
                  <a:srgbClr val="FFFFFF"/>
                </a:solidFill>
                <a:latin typeface="Exo"/>
                <a:ea typeface="Exo"/>
                <a:cs typeface="Exo"/>
                <a:sym typeface="Exo"/>
              </a:defRPr>
            </a:lvl1pPr>
          </a:lstStyle>
          <a:p>
            <a:r>
              <a:rPr lang="en-US" dirty="0"/>
              <a:t>Replicate key component:  </a:t>
            </a:r>
          </a:p>
          <a:p>
            <a:r>
              <a:rPr lang="en-US" dirty="0"/>
              <a:t>		Black </a:t>
            </a:r>
            <a:r>
              <a:rPr lang="en-US" dirty="0" err="1"/>
              <a:t>Litterman</a:t>
            </a:r>
            <a:r>
              <a:rPr lang="en-US" dirty="0"/>
              <a:t> </a:t>
            </a:r>
            <a:r>
              <a:rPr lang="en-US" altLang="zh-CN" dirty="0"/>
              <a:t> Construct Prior and views</a:t>
            </a:r>
            <a:r>
              <a:rPr lang="en-US" dirty="0"/>
              <a:t> </a:t>
            </a:r>
          </a:p>
        </p:txBody>
      </p:sp>
      <p:pic>
        <p:nvPicPr>
          <p:cNvPr id="5" name="Content Placeholder 3" descr="Screenshot from 2020-12-19 22-15-13">
            <a:extLst>
              <a:ext uri="{FF2B5EF4-FFF2-40B4-BE49-F238E27FC236}">
                <a16:creationId xmlns:a16="http://schemas.microsoft.com/office/drawing/2014/main" id="{DF594E5A-8195-4CE2-9795-624478BD3E1F}"/>
              </a:ext>
            </a:extLst>
          </p:cNvPr>
          <p:cNvPicPr>
            <a:picLocks noChangeAspect="1"/>
          </p:cNvPicPr>
          <p:nvPr/>
        </p:nvPicPr>
        <p:blipFill>
          <a:blip r:embed="rId3"/>
          <a:stretch>
            <a:fillRect/>
          </a:stretch>
        </p:blipFill>
        <p:spPr>
          <a:xfrm>
            <a:off x="2641081" y="223104"/>
            <a:ext cx="6466081" cy="6543175"/>
          </a:xfrm>
          <a:prstGeom prst="rect">
            <a:avLst/>
          </a:prstGeom>
        </p:spPr>
      </p:pic>
    </p:spTree>
    <p:extLst>
      <p:ext uri="{BB962C8B-B14F-4D97-AF65-F5344CB8AC3E}">
        <p14:creationId xmlns:p14="http://schemas.microsoft.com/office/powerpoint/2010/main" val="32235694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23;p27">
            <a:extLst>
              <a:ext uri="{FF2B5EF4-FFF2-40B4-BE49-F238E27FC236}">
                <a16:creationId xmlns:a16="http://schemas.microsoft.com/office/drawing/2014/main" id="{538A3D71-4D9D-47BF-8CA0-43A7B3074023}"/>
              </a:ext>
            </a:extLst>
          </p:cNvPr>
          <p:cNvPicPr preferRelativeResize="0"/>
          <p:nvPr/>
        </p:nvPicPr>
        <p:blipFill>
          <a:blip r:embed="rId2"/>
          <a:srcRect/>
          <a:stretch/>
        </p:blipFill>
        <p:spPr>
          <a:xfrm>
            <a:off x="10228510" y="6184153"/>
            <a:ext cx="1502900" cy="325627"/>
          </a:xfrm>
          <a:prstGeom prst="rect">
            <a:avLst/>
          </a:prstGeom>
          <a:noFill/>
          <a:ln>
            <a:noFill/>
          </a:ln>
        </p:spPr>
      </p:pic>
      <p:pic>
        <p:nvPicPr>
          <p:cNvPr id="4" name="Content Placeholder 3" descr="Screenshot from 2020-12-19 22-15-42">
            <a:extLst>
              <a:ext uri="{FF2B5EF4-FFF2-40B4-BE49-F238E27FC236}">
                <a16:creationId xmlns:a16="http://schemas.microsoft.com/office/drawing/2014/main" id="{ADE3CC76-C58D-4952-A519-4F4F2B5C4940}"/>
              </a:ext>
            </a:extLst>
          </p:cNvPr>
          <p:cNvPicPr>
            <a:picLocks noChangeAspect="1"/>
          </p:cNvPicPr>
          <p:nvPr/>
        </p:nvPicPr>
        <p:blipFill>
          <a:blip r:embed="rId3"/>
          <a:stretch>
            <a:fillRect/>
          </a:stretch>
        </p:blipFill>
        <p:spPr>
          <a:xfrm>
            <a:off x="1117099" y="1458169"/>
            <a:ext cx="9797212" cy="4534668"/>
          </a:xfrm>
          <a:prstGeom prst="rect">
            <a:avLst/>
          </a:prstGeom>
        </p:spPr>
      </p:pic>
      <p:sp>
        <p:nvSpPr>
          <p:cNvPr id="5" name="Shape 173">
            <a:extLst>
              <a:ext uri="{FF2B5EF4-FFF2-40B4-BE49-F238E27FC236}">
                <a16:creationId xmlns:a16="http://schemas.microsoft.com/office/drawing/2014/main" id="{F22FA266-6607-4E4B-91B1-F1F322AA3C79}"/>
              </a:ext>
            </a:extLst>
          </p:cNvPr>
          <p:cNvSpPr txBox="1"/>
          <p:nvPr/>
        </p:nvSpPr>
        <p:spPr>
          <a:xfrm>
            <a:off x="207372" y="175315"/>
            <a:ext cx="9068604" cy="92332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nSpc>
                <a:spcPct val="90000"/>
              </a:lnSpc>
              <a:defRPr sz="3000" b="1">
                <a:solidFill>
                  <a:srgbClr val="FFFFFF"/>
                </a:solidFill>
                <a:latin typeface="Exo"/>
                <a:ea typeface="Exo"/>
                <a:cs typeface="Exo"/>
                <a:sym typeface="Exo"/>
              </a:defRPr>
            </a:lvl1pPr>
          </a:lstStyle>
          <a:p>
            <a:r>
              <a:rPr lang="en-US" dirty="0"/>
              <a:t>Replicate key component:  </a:t>
            </a:r>
          </a:p>
          <a:p>
            <a:r>
              <a:rPr lang="en-US" dirty="0"/>
              <a:t>		Black </a:t>
            </a:r>
            <a:r>
              <a:rPr lang="en-US" dirty="0" err="1"/>
              <a:t>Litterman</a:t>
            </a:r>
            <a:r>
              <a:rPr lang="en-US" dirty="0"/>
              <a:t> </a:t>
            </a:r>
            <a:r>
              <a:rPr lang="en-US" altLang="zh-CN" dirty="0"/>
              <a:t> Construct Prior and views</a:t>
            </a:r>
            <a:r>
              <a:rPr lang="en-US" dirty="0"/>
              <a:t> </a:t>
            </a:r>
          </a:p>
        </p:txBody>
      </p:sp>
    </p:spTree>
    <p:extLst>
      <p:ext uri="{BB962C8B-B14F-4D97-AF65-F5344CB8AC3E}">
        <p14:creationId xmlns:p14="http://schemas.microsoft.com/office/powerpoint/2010/main" val="284972021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23;p27">
            <a:extLst>
              <a:ext uri="{FF2B5EF4-FFF2-40B4-BE49-F238E27FC236}">
                <a16:creationId xmlns:a16="http://schemas.microsoft.com/office/drawing/2014/main" id="{FB4AD94F-7AE0-4EEB-A842-205D183F949D}"/>
              </a:ext>
            </a:extLst>
          </p:cNvPr>
          <p:cNvPicPr preferRelativeResize="0"/>
          <p:nvPr/>
        </p:nvPicPr>
        <p:blipFill>
          <a:blip r:embed="rId2"/>
          <a:srcRect/>
          <a:stretch/>
        </p:blipFill>
        <p:spPr>
          <a:xfrm>
            <a:off x="10228510" y="6184153"/>
            <a:ext cx="1502900" cy="325627"/>
          </a:xfrm>
          <a:prstGeom prst="rect">
            <a:avLst/>
          </a:prstGeom>
          <a:noFill/>
          <a:ln>
            <a:noFill/>
          </a:ln>
        </p:spPr>
      </p:pic>
      <p:sp>
        <p:nvSpPr>
          <p:cNvPr id="3" name="Shape 173">
            <a:extLst>
              <a:ext uri="{FF2B5EF4-FFF2-40B4-BE49-F238E27FC236}">
                <a16:creationId xmlns:a16="http://schemas.microsoft.com/office/drawing/2014/main" id="{6FF6A27E-A13A-4E29-888B-D3A29A963C10}"/>
              </a:ext>
            </a:extLst>
          </p:cNvPr>
          <p:cNvSpPr txBox="1"/>
          <p:nvPr/>
        </p:nvSpPr>
        <p:spPr>
          <a:xfrm>
            <a:off x="207372" y="268824"/>
            <a:ext cx="9068604" cy="92332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nSpc>
                <a:spcPct val="90000"/>
              </a:lnSpc>
              <a:defRPr sz="3000" b="1">
                <a:solidFill>
                  <a:srgbClr val="FFFFFF"/>
                </a:solidFill>
                <a:latin typeface="Exo"/>
                <a:ea typeface="Exo"/>
                <a:cs typeface="Exo"/>
                <a:sym typeface="Exo"/>
              </a:defRPr>
            </a:lvl1pPr>
          </a:lstStyle>
          <a:p>
            <a:r>
              <a:rPr lang="en-US" dirty="0"/>
              <a:t>Replicate key component:  </a:t>
            </a:r>
          </a:p>
          <a:p>
            <a:r>
              <a:rPr lang="en-US" dirty="0"/>
              <a:t>		Black </a:t>
            </a:r>
            <a:r>
              <a:rPr lang="en-US" dirty="0" err="1"/>
              <a:t>Litterman</a:t>
            </a:r>
            <a:r>
              <a:rPr lang="en-US" dirty="0"/>
              <a:t> + Efficient Frontier </a:t>
            </a:r>
          </a:p>
        </p:txBody>
      </p:sp>
      <p:pic>
        <p:nvPicPr>
          <p:cNvPr id="10" name="图片 9">
            <a:extLst>
              <a:ext uri="{FF2B5EF4-FFF2-40B4-BE49-F238E27FC236}">
                <a16:creationId xmlns:a16="http://schemas.microsoft.com/office/drawing/2014/main" id="{732FE2F2-1522-4FDF-8507-8C7049040881}"/>
              </a:ext>
            </a:extLst>
          </p:cNvPr>
          <p:cNvPicPr>
            <a:picLocks noChangeAspect="1"/>
          </p:cNvPicPr>
          <p:nvPr/>
        </p:nvPicPr>
        <p:blipFill>
          <a:blip r:embed="rId3"/>
          <a:stretch>
            <a:fillRect/>
          </a:stretch>
        </p:blipFill>
        <p:spPr>
          <a:xfrm>
            <a:off x="207372" y="279041"/>
            <a:ext cx="5841736" cy="6310135"/>
          </a:xfrm>
          <a:prstGeom prst="rect">
            <a:avLst/>
          </a:prstGeom>
        </p:spPr>
      </p:pic>
      <p:pic>
        <p:nvPicPr>
          <p:cNvPr id="11" name="Content Placeholder 3" descr="Screenshot from 2020-12-19 22-17-21">
            <a:extLst>
              <a:ext uri="{FF2B5EF4-FFF2-40B4-BE49-F238E27FC236}">
                <a16:creationId xmlns:a16="http://schemas.microsoft.com/office/drawing/2014/main" id="{72237954-031F-4B72-8A48-F8CCBD85C3A0}"/>
              </a:ext>
            </a:extLst>
          </p:cNvPr>
          <p:cNvPicPr>
            <a:picLocks noChangeAspect="1"/>
          </p:cNvPicPr>
          <p:nvPr/>
        </p:nvPicPr>
        <p:blipFill>
          <a:blip r:embed="rId4"/>
          <a:stretch>
            <a:fillRect/>
          </a:stretch>
        </p:blipFill>
        <p:spPr>
          <a:xfrm>
            <a:off x="3024753" y="268824"/>
            <a:ext cx="5560616" cy="6310135"/>
          </a:xfrm>
          <a:prstGeom prst="rect">
            <a:avLst/>
          </a:prstGeom>
        </p:spPr>
      </p:pic>
      <p:pic>
        <p:nvPicPr>
          <p:cNvPr id="12" name="Content Placeholder 3" descr="Screenshot from 2020-12-19 22-17-48">
            <a:extLst>
              <a:ext uri="{FF2B5EF4-FFF2-40B4-BE49-F238E27FC236}">
                <a16:creationId xmlns:a16="http://schemas.microsoft.com/office/drawing/2014/main" id="{3F8B311E-0CB6-4FF5-8C85-FDDA51A19B81}"/>
              </a:ext>
            </a:extLst>
          </p:cNvPr>
          <p:cNvPicPr>
            <a:picLocks noChangeAspect="1"/>
          </p:cNvPicPr>
          <p:nvPr/>
        </p:nvPicPr>
        <p:blipFill>
          <a:blip r:embed="rId5"/>
          <a:stretch>
            <a:fillRect/>
          </a:stretch>
        </p:blipFill>
        <p:spPr>
          <a:xfrm>
            <a:off x="6142894" y="253864"/>
            <a:ext cx="5560616" cy="6335312"/>
          </a:xfrm>
          <a:prstGeom prst="rect">
            <a:avLst/>
          </a:prstGeom>
        </p:spPr>
      </p:pic>
    </p:spTree>
    <p:extLst>
      <p:ext uri="{BB962C8B-B14F-4D97-AF65-F5344CB8AC3E}">
        <p14:creationId xmlns:p14="http://schemas.microsoft.com/office/powerpoint/2010/main" val="21321787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23;p27">
            <a:extLst>
              <a:ext uri="{FF2B5EF4-FFF2-40B4-BE49-F238E27FC236}">
                <a16:creationId xmlns:a16="http://schemas.microsoft.com/office/drawing/2014/main" id="{52B54038-76D3-46A5-9F23-0DA4F54E1D81}"/>
              </a:ext>
            </a:extLst>
          </p:cNvPr>
          <p:cNvPicPr preferRelativeResize="0"/>
          <p:nvPr/>
        </p:nvPicPr>
        <p:blipFill>
          <a:blip r:embed="rId2"/>
          <a:srcRect/>
          <a:stretch/>
        </p:blipFill>
        <p:spPr>
          <a:xfrm>
            <a:off x="10228510" y="6184153"/>
            <a:ext cx="1502900" cy="325627"/>
          </a:xfrm>
          <a:prstGeom prst="rect">
            <a:avLst/>
          </a:prstGeom>
          <a:noFill/>
          <a:ln>
            <a:noFill/>
          </a:ln>
        </p:spPr>
      </p:pic>
      <p:sp>
        <p:nvSpPr>
          <p:cNvPr id="4" name="Shape 173">
            <a:extLst>
              <a:ext uri="{FF2B5EF4-FFF2-40B4-BE49-F238E27FC236}">
                <a16:creationId xmlns:a16="http://schemas.microsoft.com/office/drawing/2014/main" id="{DF38C942-B92E-4D0B-AE60-E91F28D1AF6E}"/>
              </a:ext>
            </a:extLst>
          </p:cNvPr>
          <p:cNvSpPr txBox="1"/>
          <p:nvPr/>
        </p:nvSpPr>
        <p:spPr>
          <a:xfrm>
            <a:off x="376185" y="330870"/>
            <a:ext cx="9068604" cy="92332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nSpc>
                <a:spcPct val="90000"/>
              </a:lnSpc>
              <a:defRPr sz="3000" b="1">
                <a:solidFill>
                  <a:srgbClr val="FFFFFF"/>
                </a:solidFill>
                <a:latin typeface="Exo"/>
                <a:ea typeface="Exo"/>
                <a:cs typeface="Exo"/>
                <a:sym typeface="Exo"/>
              </a:defRPr>
            </a:lvl1pPr>
          </a:lstStyle>
          <a:p>
            <a:r>
              <a:rPr lang="en-US" dirty="0" err="1"/>
              <a:t>BackTesting</a:t>
            </a:r>
            <a:r>
              <a:rPr lang="en-US" dirty="0"/>
              <a:t>: </a:t>
            </a:r>
          </a:p>
          <a:p>
            <a:r>
              <a:rPr lang="en-US" dirty="0"/>
              <a:t>                 Take </a:t>
            </a:r>
            <a:r>
              <a:rPr lang="en-US" altLang="zh-CN" dirty="0"/>
              <a:t>Black </a:t>
            </a:r>
            <a:r>
              <a:rPr lang="en-US" altLang="zh-CN" dirty="0" err="1"/>
              <a:t>Litterman</a:t>
            </a:r>
            <a:r>
              <a:rPr lang="en-US" altLang="zh-CN" dirty="0"/>
              <a:t> </a:t>
            </a:r>
            <a:r>
              <a:rPr lang="en-US" dirty="0"/>
              <a:t>+ </a:t>
            </a:r>
            <a:r>
              <a:rPr lang="en-US" dirty="0" err="1"/>
              <a:t>MaxSharpe</a:t>
            </a:r>
            <a:r>
              <a:rPr lang="en-US" dirty="0"/>
              <a:t> for example</a:t>
            </a:r>
          </a:p>
        </p:txBody>
      </p:sp>
      <p:pic>
        <p:nvPicPr>
          <p:cNvPr id="6" name="Content Placeholder 3" descr="Screenshot from 2020-12-19 22-19-10">
            <a:extLst>
              <a:ext uri="{FF2B5EF4-FFF2-40B4-BE49-F238E27FC236}">
                <a16:creationId xmlns:a16="http://schemas.microsoft.com/office/drawing/2014/main" id="{E42131D0-6C65-4686-BD16-9A9418926F44}"/>
              </a:ext>
            </a:extLst>
          </p:cNvPr>
          <p:cNvPicPr>
            <a:picLocks noChangeAspect="1"/>
          </p:cNvPicPr>
          <p:nvPr/>
        </p:nvPicPr>
        <p:blipFill>
          <a:blip r:embed="rId3"/>
          <a:stretch>
            <a:fillRect/>
          </a:stretch>
        </p:blipFill>
        <p:spPr>
          <a:xfrm>
            <a:off x="262430" y="243022"/>
            <a:ext cx="8430660" cy="6308726"/>
          </a:xfrm>
          <a:prstGeom prst="rect">
            <a:avLst/>
          </a:prstGeom>
        </p:spPr>
      </p:pic>
      <p:pic>
        <p:nvPicPr>
          <p:cNvPr id="7" name="Content Placeholder 3" descr="Screenshot from 2020-12-19 22-22-27">
            <a:extLst>
              <a:ext uri="{FF2B5EF4-FFF2-40B4-BE49-F238E27FC236}">
                <a16:creationId xmlns:a16="http://schemas.microsoft.com/office/drawing/2014/main" id="{E621B0FA-4345-4BB7-833C-3683699C2428}"/>
              </a:ext>
            </a:extLst>
          </p:cNvPr>
          <p:cNvPicPr>
            <a:picLocks noChangeAspect="1"/>
          </p:cNvPicPr>
          <p:nvPr/>
        </p:nvPicPr>
        <p:blipFill>
          <a:blip r:embed="rId4"/>
          <a:stretch>
            <a:fillRect/>
          </a:stretch>
        </p:blipFill>
        <p:spPr>
          <a:xfrm>
            <a:off x="3434319" y="243022"/>
            <a:ext cx="7974579" cy="6324475"/>
          </a:xfrm>
          <a:prstGeom prst="rect">
            <a:avLst/>
          </a:prstGeom>
        </p:spPr>
      </p:pic>
    </p:spTree>
    <p:extLst>
      <p:ext uri="{BB962C8B-B14F-4D97-AF65-F5344CB8AC3E}">
        <p14:creationId xmlns:p14="http://schemas.microsoft.com/office/powerpoint/2010/main" val="6715571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23;p27">
            <a:extLst>
              <a:ext uri="{FF2B5EF4-FFF2-40B4-BE49-F238E27FC236}">
                <a16:creationId xmlns:a16="http://schemas.microsoft.com/office/drawing/2014/main" id="{F9413BB0-A646-4C68-AC7F-D0F7F4767ADB}"/>
              </a:ext>
            </a:extLst>
          </p:cNvPr>
          <p:cNvPicPr preferRelativeResize="0"/>
          <p:nvPr/>
        </p:nvPicPr>
        <p:blipFill>
          <a:blip r:embed="rId4"/>
          <a:srcRect/>
          <a:stretch/>
        </p:blipFill>
        <p:spPr>
          <a:xfrm>
            <a:off x="10453593" y="6184153"/>
            <a:ext cx="1502900" cy="325627"/>
          </a:xfrm>
          <a:prstGeom prst="rect">
            <a:avLst/>
          </a:prstGeom>
          <a:noFill/>
          <a:ln>
            <a:noFill/>
          </a:ln>
        </p:spPr>
      </p:pic>
      <p:sp>
        <p:nvSpPr>
          <p:cNvPr id="3" name="Shape 173">
            <a:extLst>
              <a:ext uri="{FF2B5EF4-FFF2-40B4-BE49-F238E27FC236}">
                <a16:creationId xmlns:a16="http://schemas.microsoft.com/office/drawing/2014/main" id="{F0A80CCC-64AF-48DB-8430-55D4185288FD}"/>
              </a:ext>
            </a:extLst>
          </p:cNvPr>
          <p:cNvSpPr txBox="1"/>
          <p:nvPr/>
        </p:nvSpPr>
        <p:spPr>
          <a:xfrm>
            <a:off x="657538" y="341394"/>
            <a:ext cx="9068604" cy="50782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nSpc>
                <a:spcPct val="90000"/>
              </a:lnSpc>
              <a:defRPr sz="3000" b="1">
                <a:solidFill>
                  <a:srgbClr val="FFFFFF"/>
                </a:solidFill>
                <a:latin typeface="Exo"/>
                <a:ea typeface="Exo"/>
                <a:cs typeface="Exo"/>
                <a:sym typeface="Exo"/>
              </a:defRPr>
            </a:lvl1pPr>
          </a:lstStyle>
          <a:p>
            <a:r>
              <a:rPr lang="en-US" dirty="0" err="1"/>
              <a:t>WebPage</a:t>
            </a:r>
            <a:r>
              <a:rPr lang="en-US" dirty="0"/>
              <a:t> Display</a:t>
            </a:r>
          </a:p>
        </p:txBody>
      </p:sp>
      <p:pic>
        <p:nvPicPr>
          <p:cNvPr id="4" name="d18e2e05f1e5f2f545ab7a3431075c3d">
            <a:hlinkClick r:id="" action="ppaction://media"/>
            <a:extLst>
              <a:ext uri="{FF2B5EF4-FFF2-40B4-BE49-F238E27FC236}">
                <a16:creationId xmlns:a16="http://schemas.microsoft.com/office/drawing/2014/main" id="{27714F74-0173-450F-B065-B3F20F06928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4685" y="341394"/>
            <a:ext cx="8631960" cy="6123298"/>
          </a:xfrm>
          <a:prstGeom prst="rect">
            <a:avLst/>
          </a:prstGeom>
        </p:spPr>
      </p:pic>
    </p:spTree>
    <p:extLst>
      <p:ext uri="{BB962C8B-B14F-4D97-AF65-F5344CB8AC3E}">
        <p14:creationId xmlns:p14="http://schemas.microsoft.com/office/powerpoint/2010/main" val="29756302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25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23;p27">
            <a:extLst>
              <a:ext uri="{FF2B5EF4-FFF2-40B4-BE49-F238E27FC236}">
                <a16:creationId xmlns:a16="http://schemas.microsoft.com/office/drawing/2014/main" id="{C84B5017-3192-4492-A2F3-4C186399138A}"/>
              </a:ext>
            </a:extLst>
          </p:cNvPr>
          <p:cNvPicPr preferRelativeResize="0"/>
          <p:nvPr/>
        </p:nvPicPr>
        <p:blipFill>
          <a:blip r:embed="rId2"/>
          <a:srcRect/>
          <a:stretch/>
        </p:blipFill>
        <p:spPr>
          <a:xfrm>
            <a:off x="10228510" y="6184153"/>
            <a:ext cx="1502900" cy="325627"/>
          </a:xfrm>
          <a:prstGeom prst="rect">
            <a:avLst/>
          </a:prstGeom>
          <a:noFill/>
          <a:ln>
            <a:noFill/>
          </a:ln>
        </p:spPr>
      </p:pic>
      <p:sp>
        <p:nvSpPr>
          <p:cNvPr id="4" name="Shape 173">
            <a:extLst>
              <a:ext uri="{FF2B5EF4-FFF2-40B4-BE49-F238E27FC236}">
                <a16:creationId xmlns:a16="http://schemas.microsoft.com/office/drawing/2014/main" id="{EC9B521D-BEF1-4C8F-A663-4D2E9C8B7EEA}"/>
              </a:ext>
            </a:extLst>
          </p:cNvPr>
          <p:cNvSpPr txBox="1"/>
          <p:nvPr/>
        </p:nvSpPr>
        <p:spPr>
          <a:xfrm>
            <a:off x="671606" y="522737"/>
            <a:ext cx="9068604" cy="50782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nSpc>
                <a:spcPct val="90000"/>
              </a:lnSpc>
              <a:defRPr sz="3000" b="1">
                <a:solidFill>
                  <a:srgbClr val="FFFFFF"/>
                </a:solidFill>
                <a:latin typeface="Exo"/>
                <a:ea typeface="Exo"/>
                <a:cs typeface="Exo"/>
                <a:sym typeface="Exo"/>
              </a:defRPr>
            </a:lvl1pPr>
          </a:lstStyle>
          <a:p>
            <a:r>
              <a:rPr lang="en-US" dirty="0"/>
              <a:t>Our Future Work</a:t>
            </a:r>
          </a:p>
        </p:txBody>
      </p:sp>
    </p:spTree>
    <p:extLst>
      <p:ext uri="{BB962C8B-B14F-4D97-AF65-F5344CB8AC3E}">
        <p14:creationId xmlns:p14="http://schemas.microsoft.com/office/powerpoint/2010/main" val="91030122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3"/>
          <p:cNvSpPr txBox="1"/>
          <p:nvPr/>
        </p:nvSpPr>
        <p:spPr>
          <a:xfrm>
            <a:off x="376185" y="298775"/>
            <a:ext cx="9068604" cy="50782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nSpc>
                <a:spcPct val="90000"/>
              </a:lnSpc>
              <a:defRPr sz="3000" b="1">
                <a:solidFill>
                  <a:srgbClr val="FFFFFF"/>
                </a:solidFill>
                <a:latin typeface="Exo"/>
                <a:ea typeface="Exo"/>
                <a:cs typeface="Exo"/>
                <a:sym typeface="Exo"/>
              </a:defRPr>
            </a:lvl1pPr>
          </a:lstStyle>
          <a:p>
            <a:r>
              <a:rPr lang="en-US" dirty="0"/>
              <a:t>AQUMON Background</a:t>
            </a:r>
            <a:endParaRPr dirty="0"/>
          </a:p>
        </p:txBody>
      </p:sp>
      <p:sp>
        <p:nvSpPr>
          <p:cNvPr id="178" name="Slide Number Placeholder 1"/>
          <p:cNvSpPr txBox="1">
            <a:spLocks noGrp="1"/>
          </p:cNvSpPr>
          <p:nvPr>
            <p:ph type="sldNum" sz="quarter" idx="2"/>
          </p:nvPr>
        </p:nvSpPr>
        <p:spPr>
          <a:xfrm>
            <a:off x="11393506" y="6221732"/>
            <a:ext cx="188894" cy="269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a:t>
            </a:fld>
            <a:endParaRPr/>
          </a:p>
        </p:txBody>
      </p:sp>
      <p:sp>
        <p:nvSpPr>
          <p:cNvPr id="179" name="TextBox 2"/>
          <p:cNvSpPr txBox="1"/>
          <p:nvPr/>
        </p:nvSpPr>
        <p:spPr>
          <a:xfrm>
            <a:off x="3767568" y="1003549"/>
            <a:ext cx="8124333" cy="526297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342900" indent="-342900">
              <a:buFont typeface="Wingdings" panose="05000000000000000000" pitchFamily="2" charset="2"/>
              <a:buChar char="Ø"/>
              <a:defRPr sz="3000">
                <a:solidFill>
                  <a:srgbClr val="FFFFFF"/>
                </a:solidFill>
                <a:latin typeface="Exo"/>
                <a:ea typeface="Exo"/>
                <a:cs typeface="Exo"/>
                <a:sym typeface="Exo"/>
              </a:defRPr>
            </a:pPr>
            <a:r>
              <a:rPr lang="en-US" sz="2400" dirty="0"/>
              <a:t>In 2016, AQUMON incubated from the </a:t>
            </a:r>
            <a:r>
              <a:rPr lang="en-US" sz="2400" b="1" dirty="0">
                <a:solidFill>
                  <a:srgbClr val="ED2F78"/>
                </a:solidFill>
              </a:rPr>
              <a:t>Hong Kong University of Science and Technology</a:t>
            </a:r>
            <a:r>
              <a:rPr lang="en-US" sz="2400" dirty="0"/>
              <a:t>,  become a leading startup company in the financial technology industry in Asia.</a:t>
            </a:r>
          </a:p>
          <a:p>
            <a:pPr marL="342900" indent="-342900">
              <a:buFont typeface="Wingdings" panose="05000000000000000000" pitchFamily="2" charset="2"/>
              <a:buChar char="Ø"/>
              <a:defRPr sz="3000">
                <a:solidFill>
                  <a:srgbClr val="FFFFFF"/>
                </a:solidFill>
                <a:latin typeface="Exo"/>
                <a:ea typeface="Exo"/>
                <a:cs typeface="Exo"/>
                <a:sym typeface="Exo"/>
              </a:defRPr>
            </a:pPr>
            <a:endParaRPr lang="en-US" sz="2400" dirty="0"/>
          </a:p>
          <a:p>
            <a:pPr marL="342900" indent="-342900">
              <a:buFont typeface="Wingdings" panose="05000000000000000000" pitchFamily="2" charset="2"/>
              <a:buChar char="Ø"/>
              <a:defRPr sz="3000">
                <a:solidFill>
                  <a:srgbClr val="FFFFFF"/>
                </a:solidFill>
                <a:latin typeface="Exo"/>
                <a:ea typeface="Exo"/>
                <a:cs typeface="Exo"/>
                <a:sym typeface="Exo"/>
              </a:defRPr>
            </a:pPr>
            <a:r>
              <a:rPr lang="en-US" sz="2400" dirty="0"/>
              <a:t>AQUMON is committed to providing transparent, stable, and low-cost financial services to more </a:t>
            </a:r>
            <a:r>
              <a:rPr lang="en-US" sz="2400" b="1" dirty="0">
                <a:solidFill>
                  <a:srgbClr val="ED2F78"/>
                </a:solidFill>
              </a:rPr>
              <a:t>institutions and retail customers</a:t>
            </a:r>
            <a:r>
              <a:rPr lang="en-US" sz="2400" dirty="0"/>
              <a:t> through the </a:t>
            </a:r>
            <a:r>
              <a:rPr lang="en-US" sz="2400" b="1" dirty="0">
                <a:solidFill>
                  <a:srgbClr val="ED2F78"/>
                </a:solidFill>
              </a:rPr>
              <a:t>combination of finance, algorithms and technology</a:t>
            </a:r>
            <a:r>
              <a:rPr lang="en-US" sz="2400" dirty="0"/>
              <a:t>. </a:t>
            </a:r>
          </a:p>
          <a:p>
            <a:pPr marL="342900" indent="-342900">
              <a:buFont typeface="Wingdings" panose="05000000000000000000" pitchFamily="2" charset="2"/>
              <a:buChar char="Ø"/>
              <a:defRPr sz="3000">
                <a:solidFill>
                  <a:srgbClr val="FFFFFF"/>
                </a:solidFill>
                <a:latin typeface="Exo"/>
                <a:ea typeface="Exo"/>
                <a:cs typeface="Exo"/>
                <a:sym typeface="Exo"/>
              </a:defRPr>
            </a:pPr>
            <a:endParaRPr lang="en-US" sz="2400" dirty="0"/>
          </a:p>
          <a:p>
            <a:pPr marL="342900" indent="-342900">
              <a:buFont typeface="Wingdings" panose="05000000000000000000" pitchFamily="2" charset="2"/>
              <a:buChar char="Ø"/>
              <a:defRPr sz="3000">
                <a:solidFill>
                  <a:srgbClr val="FFFFFF"/>
                </a:solidFill>
                <a:latin typeface="Exo"/>
                <a:ea typeface="Exo"/>
                <a:cs typeface="Exo"/>
                <a:sym typeface="Exo"/>
              </a:defRPr>
            </a:pPr>
            <a:r>
              <a:rPr lang="en-US" sz="2400" dirty="0"/>
              <a:t>AQUMON holds the </a:t>
            </a:r>
            <a:r>
              <a:rPr lang="en-US" sz="2400" b="1" dirty="0">
                <a:solidFill>
                  <a:srgbClr val="ED2F78"/>
                </a:solidFill>
              </a:rPr>
              <a:t>Hong Kong Securities Regulatory Commission No. 1</a:t>
            </a:r>
            <a:r>
              <a:rPr lang="en-US" sz="2400" dirty="0"/>
              <a:t> (securities trading), </a:t>
            </a:r>
            <a:r>
              <a:rPr lang="en-US" sz="2400" b="1" dirty="0">
                <a:solidFill>
                  <a:srgbClr val="ED2F78"/>
                </a:solidFill>
              </a:rPr>
              <a:t>No. 4 </a:t>
            </a:r>
            <a:r>
              <a:rPr lang="en-US" sz="2400" dirty="0"/>
              <a:t>(advising on securities), </a:t>
            </a:r>
            <a:r>
              <a:rPr lang="en-US" sz="2400" b="1" dirty="0">
                <a:solidFill>
                  <a:srgbClr val="ED2F78"/>
                </a:solidFill>
              </a:rPr>
              <a:t>No. 9 </a:t>
            </a:r>
            <a:r>
              <a:rPr lang="en-US" sz="2400" dirty="0"/>
              <a:t>(asset management) licenses and the U.S. Securities Regulatory Commission Registered Investment Adviser (</a:t>
            </a:r>
            <a:r>
              <a:rPr lang="en-US" sz="2400" b="1" dirty="0">
                <a:solidFill>
                  <a:srgbClr val="ED2F78"/>
                </a:solidFill>
              </a:rPr>
              <a:t>RIA</a:t>
            </a:r>
            <a:r>
              <a:rPr lang="en-US" sz="2400" dirty="0"/>
              <a:t>) license.</a:t>
            </a:r>
          </a:p>
        </p:txBody>
      </p:sp>
      <p:pic>
        <p:nvPicPr>
          <p:cNvPr id="5" name="图片 4">
            <a:extLst>
              <a:ext uri="{FF2B5EF4-FFF2-40B4-BE49-F238E27FC236}">
                <a16:creationId xmlns:a16="http://schemas.microsoft.com/office/drawing/2014/main" id="{6FA137C8-0456-4E0C-AAA5-A874DA6FC2C4}"/>
              </a:ext>
            </a:extLst>
          </p:cNvPr>
          <p:cNvPicPr/>
          <p:nvPr/>
        </p:nvPicPr>
        <p:blipFill>
          <a:blip r:embed="rId2"/>
          <a:stretch>
            <a:fillRect/>
          </a:stretch>
        </p:blipFill>
        <p:spPr>
          <a:xfrm>
            <a:off x="300099" y="1194370"/>
            <a:ext cx="3367239" cy="2387244"/>
          </a:xfrm>
          <a:prstGeom prst="rect">
            <a:avLst/>
          </a:prstGeom>
        </p:spPr>
      </p:pic>
      <p:pic>
        <p:nvPicPr>
          <p:cNvPr id="6" name="Picture 4">
            <a:extLst>
              <a:ext uri="{FF2B5EF4-FFF2-40B4-BE49-F238E27FC236}">
                <a16:creationId xmlns:a16="http://schemas.microsoft.com/office/drawing/2014/main" id="{C8E7A2EF-CDEE-48DA-8F3B-F5FA19E6C3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644" y="4243058"/>
            <a:ext cx="2158147" cy="690607"/>
          </a:xfrm>
          <a:prstGeom prst="rect">
            <a:avLst/>
          </a:prstGeom>
          <a:noFill/>
          <a:extLst>
            <a:ext uri="{909E8E84-426E-40DD-AFC4-6F175D3DCCD1}">
              <a14:hiddenFill xmlns:a14="http://schemas.microsoft.com/office/drawing/2010/main">
                <a:solidFill>
                  <a:srgbClr val="FFFFFF"/>
                </a:solidFill>
              </a14:hiddenFill>
            </a:ext>
          </a:extLst>
        </p:spPr>
      </p:pic>
      <p:pic>
        <p:nvPicPr>
          <p:cNvPr id="7" name="Google Shape;223;p27">
            <a:extLst>
              <a:ext uri="{FF2B5EF4-FFF2-40B4-BE49-F238E27FC236}">
                <a16:creationId xmlns:a16="http://schemas.microsoft.com/office/drawing/2014/main" id="{1A916CC5-0665-4974-A753-0F7E5D9C8BB5}"/>
              </a:ext>
            </a:extLst>
          </p:cNvPr>
          <p:cNvPicPr preferRelativeResize="0"/>
          <p:nvPr/>
        </p:nvPicPr>
        <p:blipFill>
          <a:blip r:embed="rId4"/>
          <a:srcRect/>
          <a:stretch/>
        </p:blipFill>
        <p:spPr>
          <a:xfrm>
            <a:off x="10228510" y="6184153"/>
            <a:ext cx="1502900" cy="325627"/>
          </a:xfrm>
          <a:prstGeom prst="rect">
            <a:avLst/>
          </a:prstGeom>
          <a:noFill/>
          <a:ln>
            <a:noFill/>
          </a:ln>
        </p:spPr>
      </p:pic>
      <p:pic>
        <p:nvPicPr>
          <p:cNvPr id="10" name="图片 9" descr="图片包含 徽标&#10;&#10;描述已自动生成">
            <a:extLst>
              <a:ext uri="{FF2B5EF4-FFF2-40B4-BE49-F238E27FC236}">
                <a16:creationId xmlns:a16="http://schemas.microsoft.com/office/drawing/2014/main" id="{340D148A-C09E-4FA7-AA7C-978C9231B9B4}"/>
              </a:ext>
            </a:extLst>
          </p:cNvPr>
          <p:cNvPicPr>
            <a:picLocks noChangeAspect="1"/>
          </p:cNvPicPr>
          <p:nvPr/>
        </p:nvPicPr>
        <p:blipFill>
          <a:blip r:embed="rId5"/>
          <a:stretch>
            <a:fillRect/>
          </a:stretch>
        </p:blipFill>
        <p:spPr>
          <a:xfrm>
            <a:off x="662156" y="5234944"/>
            <a:ext cx="2763002" cy="986787"/>
          </a:xfrm>
          <a:prstGeom prst="rect">
            <a:avLst/>
          </a:prstGeom>
        </p:spPr>
      </p:pic>
      <p:pic>
        <p:nvPicPr>
          <p:cNvPr id="11" name="Picture 6" descr="liangcaimao logo">
            <a:extLst>
              <a:ext uri="{FF2B5EF4-FFF2-40B4-BE49-F238E27FC236}">
                <a16:creationId xmlns:a16="http://schemas.microsoft.com/office/drawing/2014/main" id="{32C6B26A-057A-46F9-A7BC-A3890329061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66912" y="2639532"/>
            <a:ext cx="800189" cy="7894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23;p27">
            <a:extLst>
              <a:ext uri="{FF2B5EF4-FFF2-40B4-BE49-F238E27FC236}">
                <a16:creationId xmlns:a16="http://schemas.microsoft.com/office/drawing/2014/main" id="{421F6D84-AF59-43A3-BFB3-AA0A748241A1}"/>
              </a:ext>
            </a:extLst>
          </p:cNvPr>
          <p:cNvPicPr preferRelativeResize="0"/>
          <p:nvPr/>
        </p:nvPicPr>
        <p:blipFill>
          <a:blip r:embed="rId2"/>
          <a:srcRect/>
          <a:stretch/>
        </p:blipFill>
        <p:spPr>
          <a:xfrm>
            <a:off x="9981494" y="6184153"/>
            <a:ext cx="1502900" cy="325627"/>
          </a:xfrm>
          <a:prstGeom prst="rect">
            <a:avLst/>
          </a:prstGeom>
          <a:noFill/>
          <a:ln>
            <a:noFill/>
          </a:ln>
        </p:spPr>
      </p:pic>
      <p:sp>
        <p:nvSpPr>
          <p:cNvPr id="3" name="矩形 4">
            <a:extLst>
              <a:ext uri="{FF2B5EF4-FFF2-40B4-BE49-F238E27FC236}">
                <a16:creationId xmlns:a16="http://schemas.microsoft.com/office/drawing/2014/main" id="{85C9DC37-F672-48F2-8B5E-E905C3DDD9BF}"/>
              </a:ext>
            </a:extLst>
          </p:cNvPr>
          <p:cNvSpPr txBox="1"/>
          <p:nvPr/>
        </p:nvSpPr>
        <p:spPr>
          <a:xfrm>
            <a:off x="1248040" y="1993019"/>
            <a:ext cx="9695920"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8000" b="1">
                <a:solidFill>
                  <a:srgbClr val="EE2F79"/>
                </a:solidFill>
                <a:latin typeface="Exo"/>
                <a:ea typeface="Exo"/>
                <a:cs typeface="Exo"/>
                <a:sym typeface="Exo"/>
              </a:defRPr>
            </a:lvl1pPr>
          </a:lstStyle>
          <a:p>
            <a:r>
              <a:rPr dirty="0"/>
              <a:t>AQUMON</a:t>
            </a:r>
            <a:r>
              <a:rPr lang="en-US" dirty="0"/>
              <a:t> </a:t>
            </a:r>
            <a:r>
              <a:rPr lang="x-none" altLang="en-US" sz="6600" dirty="0"/>
              <a:t>Robo-Advisors</a:t>
            </a:r>
            <a:endParaRPr dirty="0"/>
          </a:p>
        </p:txBody>
      </p:sp>
      <p:sp>
        <p:nvSpPr>
          <p:cNvPr id="4" name="TextBox 1">
            <a:extLst>
              <a:ext uri="{FF2B5EF4-FFF2-40B4-BE49-F238E27FC236}">
                <a16:creationId xmlns:a16="http://schemas.microsoft.com/office/drawing/2014/main" id="{91D8166A-8B0C-437D-831A-13F6171AAD85}"/>
              </a:ext>
            </a:extLst>
          </p:cNvPr>
          <p:cNvSpPr txBox="1"/>
          <p:nvPr/>
        </p:nvSpPr>
        <p:spPr>
          <a:xfrm>
            <a:off x="1248040" y="3919312"/>
            <a:ext cx="8058337" cy="553994"/>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3000" b="1">
                <a:solidFill>
                  <a:srgbClr val="FFFFFF"/>
                </a:solidFill>
                <a:latin typeface="Exo"/>
                <a:ea typeface="Exo"/>
                <a:cs typeface="Exo"/>
                <a:sym typeface="Exo"/>
              </a:defRPr>
            </a:pPr>
            <a:r>
              <a:rPr lang="en-US" dirty="0"/>
              <a:t>Thank you for your attention.</a:t>
            </a:r>
            <a:endParaRPr dirty="0"/>
          </a:p>
        </p:txBody>
      </p:sp>
      <p:sp>
        <p:nvSpPr>
          <p:cNvPr id="6" name="文本框 5">
            <a:extLst>
              <a:ext uri="{FF2B5EF4-FFF2-40B4-BE49-F238E27FC236}">
                <a16:creationId xmlns:a16="http://schemas.microsoft.com/office/drawing/2014/main" id="{5640DFBB-3AEF-4AF8-8D34-814E813BAE63}"/>
              </a:ext>
            </a:extLst>
          </p:cNvPr>
          <p:cNvSpPr txBox="1"/>
          <p:nvPr/>
        </p:nvSpPr>
        <p:spPr>
          <a:xfrm>
            <a:off x="1248040" y="3221909"/>
            <a:ext cx="6098344"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defRPr sz="3000" b="1">
                <a:solidFill>
                  <a:srgbClr val="FFFFFF"/>
                </a:solidFill>
                <a:latin typeface="Exo"/>
                <a:ea typeface="Exo"/>
                <a:cs typeface="Exo"/>
                <a:sym typeface="Exo"/>
              </a:defRPr>
            </a:pPr>
            <a:r>
              <a:rPr lang="en-US" altLang="zh-CN" dirty="0"/>
              <a:t>MDS 6212: Team 9</a:t>
            </a:r>
          </a:p>
        </p:txBody>
      </p:sp>
    </p:spTree>
    <p:extLst>
      <p:ext uri="{BB962C8B-B14F-4D97-AF65-F5344CB8AC3E}">
        <p14:creationId xmlns:p14="http://schemas.microsoft.com/office/powerpoint/2010/main" val="279586041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lide Number Placeholder 1"/>
          <p:cNvSpPr txBox="1">
            <a:spLocks noGrp="1"/>
          </p:cNvSpPr>
          <p:nvPr>
            <p:ph type="sldNum" sz="quarter" idx="2"/>
          </p:nvPr>
        </p:nvSpPr>
        <p:spPr>
          <a:xfrm>
            <a:off x="11308745" y="6221731"/>
            <a:ext cx="273653" cy="269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21</a:t>
            </a:fld>
            <a:endParaRPr/>
          </a:p>
        </p:txBody>
      </p:sp>
      <p:grpSp>
        <p:nvGrpSpPr>
          <p:cNvPr id="12" name="Group 230">
            <a:extLst>
              <a:ext uri="{FF2B5EF4-FFF2-40B4-BE49-F238E27FC236}">
                <a16:creationId xmlns:a16="http://schemas.microsoft.com/office/drawing/2014/main" id="{EA980023-DA59-014C-B46E-3464CE2CBB1C}"/>
              </a:ext>
            </a:extLst>
          </p:cNvPr>
          <p:cNvGrpSpPr/>
          <p:nvPr/>
        </p:nvGrpSpPr>
        <p:grpSpPr>
          <a:xfrm>
            <a:off x="1917453" y="2284214"/>
            <a:ext cx="9664945" cy="2517139"/>
            <a:chOff x="0" y="0"/>
            <a:chExt cx="9664944" cy="2517137"/>
          </a:xfrm>
        </p:grpSpPr>
        <p:sp>
          <p:nvSpPr>
            <p:cNvPr id="13" name="Shape 228">
              <a:extLst>
                <a:ext uri="{FF2B5EF4-FFF2-40B4-BE49-F238E27FC236}">
                  <a16:creationId xmlns:a16="http://schemas.microsoft.com/office/drawing/2014/main" id="{E87373F2-22CD-B147-9C59-6F72454F1A8E}"/>
                </a:ext>
              </a:extLst>
            </p:cNvPr>
            <p:cNvSpPr txBox="1"/>
            <p:nvPr/>
          </p:nvSpPr>
          <p:spPr>
            <a:xfrm>
              <a:off x="0" y="0"/>
              <a:ext cx="844138" cy="461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defTabSz="457200">
                <a:defRPr sz="2400" b="1">
                  <a:solidFill>
                    <a:srgbClr val="A7A7A7"/>
                  </a:solidFill>
                  <a:latin typeface="Exo"/>
                  <a:ea typeface="Exo"/>
                  <a:cs typeface="Exo"/>
                  <a:sym typeface="Exo"/>
                </a:defRPr>
              </a:lvl1pPr>
            </a:lstStyle>
            <a:p>
              <a:r>
                <a:rPr lang="en-US" dirty="0"/>
                <a:t>Q &amp; A</a:t>
              </a:r>
              <a:endParaRPr dirty="0"/>
            </a:p>
          </p:txBody>
        </p:sp>
        <p:sp>
          <p:nvSpPr>
            <p:cNvPr id="14" name="Shape 229">
              <a:extLst>
                <a:ext uri="{FF2B5EF4-FFF2-40B4-BE49-F238E27FC236}">
                  <a16:creationId xmlns:a16="http://schemas.microsoft.com/office/drawing/2014/main" id="{8D1F7613-8D82-C748-8F22-395BFFC5FB2F}"/>
                </a:ext>
              </a:extLst>
            </p:cNvPr>
            <p:cNvSpPr txBox="1"/>
            <p:nvPr/>
          </p:nvSpPr>
          <p:spPr>
            <a:xfrm>
              <a:off x="3654073" y="0"/>
              <a:ext cx="6010871" cy="25171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lgn="just" defTabSz="457200">
                <a:spcBef>
                  <a:spcPts val="1100"/>
                </a:spcBef>
                <a:defRPr sz="1100">
                  <a:solidFill>
                    <a:srgbClr val="868686"/>
                  </a:solidFill>
                  <a:latin typeface="Exo"/>
                  <a:ea typeface="Exo"/>
                  <a:cs typeface="Exo"/>
                  <a:sym typeface="Exo"/>
                </a:defRPr>
              </a:pPr>
              <a:r>
                <a:rPr dirty="0"/>
                <a:t>This document is for informational purposes only. This document does not constitute an offer to sell or a solicitation of any offer to invest. The information contained in this document does not purport to be complete nor accurate. </a:t>
              </a:r>
              <a:endParaRPr dirty="0">
                <a:latin typeface="Helvetica Neue Light"/>
                <a:ea typeface="Helvetica Neue Light"/>
                <a:cs typeface="Helvetica Neue Light"/>
                <a:sym typeface="Helvetica Neue Light"/>
              </a:endParaRPr>
            </a:p>
            <a:p>
              <a:pPr algn="just" defTabSz="457200">
                <a:spcBef>
                  <a:spcPts val="1100"/>
                </a:spcBef>
                <a:defRPr sz="1100">
                  <a:solidFill>
                    <a:srgbClr val="868686"/>
                  </a:solidFill>
                  <a:latin typeface="Exo"/>
                  <a:ea typeface="Exo"/>
                  <a:cs typeface="Exo"/>
                  <a:sym typeface="Exo"/>
                </a:defRPr>
              </a:pPr>
              <a:r>
                <a:rPr dirty="0"/>
                <a:t>This document may not be reproduced or distributed without the written authorization of Magnum Research Limited. Any reproduction or distribution of any of the contents of this document may constitute a violation of law. By accepting this document, you acknowledge and agree that all of the information contained in it shall be kept strictly confidential. </a:t>
              </a:r>
              <a:endParaRPr dirty="0">
                <a:latin typeface="Helvetica Neue Light"/>
                <a:ea typeface="Helvetica Neue Light"/>
                <a:cs typeface="Helvetica Neue Light"/>
                <a:sym typeface="Helvetica Neue Light"/>
              </a:endParaRPr>
            </a:p>
            <a:p>
              <a:pPr algn="just" defTabSz="457200">
                <a:spcBef>
                  <a:spcPts val="1100"/>
                </a:spcBef>
                <a:defRPr sz="1100">
                  <a:solidFill>
                    <a:srgbClr val="868686"/>
                  </a:solidFill>
                  <a:latin typeface="Exo"/>
                  <a:ea typeface="Exo"/>
                  <a:cs typeface="Exo"/>
                  <a:sym typeface="Exo"/>
                </a:defRPr>
              </a:pPr>
              <a:r>
                <a:rPr dirty="0"/>
                <a:t>Certain information contained in this document includes observations and assumptions and involves significant elements of subjective judgement and analysis. No representations are made as to the accuracy of such observations and assumptions and there can be no assurances that actual events will not differ materially from those assumed. Additionally, the selection and determination of the duration of the market cycles included in this document involved subjective judgement.</a:t>
              </a:r>
            </a:p>
          </p:txBody>
        </p:sp>
      </p:grpSp>
      <p:pic>
        <p:nvPicPr>
          <p:cNvPr id="6" name="Google Shape;223;p27">
            <a:extLst>
              <a:ext uri="{FF2B5EF4-FFF2-40B4-BE49-F238E27FC236}">
                <a16:creationId xmlns:a16="http://schemas.microsoft.com/office/drawing/2014/main" id="{DE883016-61A2-4586-BFBB-FA2E6A12F79B}"/>
              </a:ext>
            </a:extLst>
          </p:cNvPr>
          <p:cNvPicPr preferRelativeResize="0"/>
          <p:nvPr/>
        </p:nvPicPr>
        <p:blipFill>
          <a:blip r:embed="rId2"/>
          <a:srcRect/>
          <a:stretch/>
        </p:blipFill>
        <p:spPr>
          <a:xfrm>
            <a:off x="10228510" y="6184153"/>
            <a:ext cx="1502900" cy="325627"/>
          </a:xfrm>
          <a:prstGeom prst="rect">
            <a:avLst/>
          </a:prstGeom>
          <a:noFill/>
          <a:ln>
            <a:noFill/>
          </a:ln>
        </p:spPr>
      </p:pic>
    </p:spTree>
    <p:extLst>
      <p:ext uri="{BB962C8B-B14F-4D97-AF65-F5344CB8AC3E}">
        <p14:creationId xmlns:p14="http://schemas.microsoft.com/office/powerpoint/2010/main" val="116474287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73"/>
          <p:cNvSpPr txBox="1"/>
          <p:nvPr/>
        </p:nvSpPr>
        <p:spPr>
          <a:xfrm>
            <a:off x="376185" y="298775"/>
            <a:ext cx="9068604" cy="50782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nSpc>
                <a:spcPct val="90000"/>
              </a:lnSpc>
              <a:defRPr sz="3000" b="1">
                <a:solidFill>
                  <a:srgbClr val="FFFFFF"/>
                </a:solidFill>
                <a:latin typeface="Exo"/>
                <a:ea typeface="Exo"/>
                <a:cs typeface="Exo"/>
                <a:sym typeface="Exo"/>
              </a:defRPr>
            </a:lvl1pPr>
          </a:lstStyle>
          <a:p>
            <a:r>
              <a:rPr lang="en-US" dirty="0"/>
              <a:t>Business Model</a:t>
            </a:r>
            <a:endParaRPr dirty="0"/>
          </a:p>
        </p:txBody>
      </p:sp>
      <p:sp>
        <p:nvSpPr>
          <p:cNvPr id="196" name="Slide Number Placeholder 1"/>
          <p:cNvSpPr txBox="1">
            <a:spLocks noGrp="1"/>
          </p:cNvSpPr>
          <p:nvPr>
            <p:ph type="sldNum" sz="quarter" idx="2"/>
          </p:nvPr>
        </p:nvSpPr>
        <p:spPr>
          <a:xfrm>
            <a:off x="11393506" y="6306140"/>
            <a:ext cx="188894" cy="269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3</a:t>
            </a:fld>
            <a:endParaRPr/>
          </a:p>
        </p:txBody>
      </p:sp>
      <p:pic>
        <p:nvPicPr>
          <p:cNvPr id="3" name="图片 2">
            <a:extLst>
              <a:ext uri="{FF2B5EF4-FFF2-40B4-BE49-F238E27FC236}">
                <a16:creationId xmlns:a16="http://schemas.microsoft.com/office/drawing/2014/main" id="{E6F5119C-8591-4686-A5AE-407BD603AE30}"/>
              </a:ext>
            </a:extLst>
          </p:cNvPr>
          <p:cNvPicPr>
            <a:picLocks noChangeAspect="1"/>
          </p:cNvPicPr>
          <p:nvPr/>
        </p:nvPicPr>
        <p:blipFill>
          <a:blip r:embed="rId2"/>
          <a:stretch>
            <a:fillRect/>
          </a:stretch>
        </p:blipFill>
        <p:spPr>
          <a:xfrm>
            <a:off x="4712691" y="603448"/>
            <a:ext cx="7172726" cy="2204350"/>
          </a:xfrm>
          <a:prstGeom prst="rect">
            <a:avLst/>
          </a:prstGeom>
        </p:spPr>
      </p:pic>
      <p:pic>
        <p:nvPicPr>
          <p:cNvPr id="10" name="Google Shape;223;p27">
            <a:extLst>
              <a:ext uri="{FF2B5EF4-FFF2-40B4-BE49-F238E27FC236}">
                <a16:creationId xmlns:a16="http://schemas.microsoft.com/office/drawing/2014/main" id="{931CB27A-2F67-43F4-A0C0-F10438DF1FDC}"/>
              </a:ext>
            </a:extLst>
          </p:cNvPr>
          <p:cNvPicPr preferRelativeResize="0"/>
          <p:nvPr/>
        </p:nvPicPr>
        <p:blipFill>
          <a:blip r:embed="rId3"/>
          <a:srcRect/>
          <a:stretch/>
        </p:blipFill>
        <p:spPr>
          <a:xfrm>
            <a:off x="10242578" y="6268561"/>
            <a:ext cx="1502900" cy="325627"/>
          </a:xfrm>
          <a:prstGeom prst="rect">
            <a:avLst/>
          </a:prstGeom>
          <a:noFill/>
          <a:ln>
            <a:noFill/>
          </a:ln>
        </p:spPr>
      </p:pic>
      <p:pic>
        <p:nvPicPr>
          <p:cNvPr id="11" name="图片 10">
            <a:extLst>
              <a:ext uri="{FF2B5EF4-FFF2-40B4-BE49-F238E27FC236}">
                <a16:creationId xmlns:a16="http://schemas.microsoft.com/office/drawing/2014/main" id="{D4706602-DE29-4F3A-BADC-4DF416AF2FAB}"/>
              </a:ext>
            </a:extLst>
          </p:cNvPr>
          <p:cNvPicPr>
            <a:picLocks noChangeAspect="1"/>
          </p:cNvPicPr>
          <p:nvPr/>
        </p:nvPicPr>
        <p:blipFill>
          <a:blip r:embed="rId4"/>
          <a:stretch>
            <a:fillRect/>
          </a:stretch>
        </p:blipFill>
        <p:spPr>
          <a:xfrm>
            <a:off x="4195950" y="3105186"/>
            <a:ext cx="3274310" cy="1438463"/>
          </a:xfrm>
          <a:prstGeom prst="rect">
            <a:avLst/>
          </a:prstGeom>
        </p:spPr>
      </p:pic>
      <p:grpSp>
        <p:nvGrpSpPr>
          <p:cNvPr id="14" name="Google Shape;385;p37">
            <a:extLst>
              <a:ext uri="{FF2B5EF4-FFF2-40B4-BE49-F238E27FC236}">
                <a16:creationId xmlns:a16="http://schemas.microsoft.com/office/drawing/2014/main" id="{1389F537-7DD7-46B9-BAAE-84F13FA79BD8}"/>
              </a:ext>
            </a:extLst>
          </p:cNvPr>
          <p:cNvGrpSpPr/>
          <p:nvPr/>
        </p:nvGrpSpPr>
        <p:grpSpPr>
          <a:xfrm>
            <a:off x="721168" y="1824079"/>
            <a:ext cx="294705" cy="259556"/>
            <a:chOff x="2686050" y="2895601"/>
            <a:chExt cx="330200" cy="346075"/>
          </a:xfrm>
        </p:grpSpPr>
        <p:sp>
          <p:nvSpPr>
            <p:cNvPr id="15" name="Google Shape;386;p37">
              <a:extLst>
                <a:ext uri="{FF2B5EF4-FFF2-40B4-BE49-F238E27FC236}">
                  <a16:creationId xmlns:a16="http://schemas.microsoft.com/office/drawing/2014/main" id="{69C61A0F-D018-466C-AFA4-9F9F1FA02733}"/>
                </a:ext>
              </a:extLst>
            </p:cNvPr>
            <p:cNvSpPr/>
            <p:nvPr/>
          </p:nvSpPr>
          <p:spPr>
            <a:xfrm>
              <a:off x="2809875" y="2895601"/>
              <a:ext cx="82500" cy="82500"/>
            </a:xfrm>
            <a:prstGeom prst="ellipse">
              <a:avLst/>
            </a:prstGeom>
            <a:noFill/>
            <a:ln w="14275" cap="rnd" cmpd="sng">
              <a:solidFill>
                <a:srgbClr val="00206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500" b="1">
                <a:solidFill>
                  <a:schemeClr val="dk1"/>
                </a:solidFill>
                <a:latin typeface="Calibri"/>
                <a:ea typeface="Calibri"/>
                <a:cs typeface="Calibri"/>
                <a:sym typeface="Calibri"/>
              </a:endParaRPr>
            </a:p>
          </p:txBody>
        </p:sp>
        <p:sp>
          <p:nvSpPr>
            <p:cNvPr id="16" name="Google Shape;387;p37">
              <a:extLst>
                <a:ext uri="{FF2B5EF4-FFF2-40B4-BE49-F238E27FC236}">
                  <a16:creationId xmlns:a16="http://schemas.microsoft.com/office/drawing/2014/main" id="{9623B485-1447-4C13-A154-1BF56501CBC6}"/>
                </a:ext>
              </a:extLst>
            </p:cNvPr>
            <p:cNvSpPr/>
            <p:nvPr/>
          </p:nvSpPr>
          <p:spPr>
            <a:xfrm>
              <a:off x="2782888" y="2978151"/>
              <a:ext cx="134938" cy="66675"/>
            </a:xfrm>
            <a:custGeom>
              <a:avLst/>
              <a:gdLst/>
              <a:ahLst/>
              <a:cxnLst/>
              <a:rect l="l" t="t" r="r" b="b"/>
              <a:pathLst>
                <a:path w="36" h="18" extrusionOk="0">
                  <a:moveTo>
                    <a:pt x="36" y="18"/>
                  </a:moveTo>
                  <a:cubicBezTo>
                    <a:pt x="0" y="18"/>
                    <a:pt x="0" y="18"/>
                    <a:pt x="0" y="18"/>
                  </a:cubicBezTo>
                  <a:cubicBezTo>
                    <a:pt x="0" y="8"/>
                    <a:pt x="8" y="0"/>
                    <a:pt x="18" y="0"/>
                  </a:cubicBezTo>
                  <a:cubicBezTo>
                    <a:pt x="28" y="0"/>
                    <a:pt x="36" y="8"/>
                    <a:pt x="36" y="18"/>
                  </a:cubicBezTo>
                  <a:close/>
                </a:path>
              </a:pathLst>
            </a:custGeom>
            <a:noFill/>
            <a:ln w="14275" cap="rnd" cmpd="sng">
              <a:solidFill>
                <a:srgbClr val="00206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500" b="1">
                <a:solidFill>
                  <a:schemeClr val="dk1"/>
                </a:solidFill>
                <a:latin typeface="Calibri"/>
                <a:ea typeface="Calibri"/>
                <a:cs typeface="Calibri"/>
                <a:sym typeface="Calibri"/>
              </a:endParaRPr>
            </a:p>
          </p:txBody>
        </p:sp>
        <p:sp>
          <p:nvSpPr>
            <p:cNvPr id="17" name="Google Shape;388;p37">
              <a:extLst>
                <a:ext uri="{FF2B5EF4-FFF2-40B4-BE49-F238E27FC236}">
                  <a16:creationId xmlns:a16="http://schemas.microsoft.com/office/drawing/2014/main" id="{E90D7134-A4EE-4EFC-8914-7E88959F4C8A}"/>
                </a:ext>
              </a:extLst>
            </p:cNvPr>
            <p:cNvSpPr/>
            <p:nvPr/>
          </p:nvSpPr>
          <p:spPr>
            <a:xfrm>
              <a:off x="2708275" y="3128963"/>
              <a:ext cx="60300" cy="58800"/>
            </a:xfrm>
            <a:prstGeom prst="ellipse">
              <a:avLst/>
            </a:prstGeom>
            <a:noFill/>
            <a:ln w="14275" cap="rnd" cmpd="sng">
              <a:solidFill>
                <a:srgbClr val="00206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500" b="1">
                <a:solidFill>
                  <a:schemeClr val="dk1"/>
                </a:solidFill>
                <a:latin typeface="Calibri"/>
                <a:ea typeface="Calibri"/>
                <a:cs typeface="Calibri"/>
                <a:sym typeface="Calibri"/>
              </a:endParaRPr>
            </a:p>
          </p:txBody>
        </p:sp>
        <p:sp>
          <p:nvSpPr>
            <p:cNvPr id="18" name="Google Shape;389;p37">
              <a:extLst>
                <a:ext uri="{FF2B5EF4-FFF2-40B4-BE49-F238E27FC236}">
                  <a16:creationId xmlns:a16="http://schemas.microsoft.com/office/drawing/2014/main" id="{F2A4A6B5-B8C2-40E7-8CB5-F70142554F94}"/>
                </a:ext>
              </a:extLst>
            </p:cNvPr>
            <p:cNvSpPr/>
            <p:nvPr/>
          </p:nvSpPr>
          <p:spPr>
            <a:xfrm>
              <a:off x="2686050" y="3187701"/>
              <a:ext cx="104775" cy="53975"/>
            </a:xfrm>
            <a:custGeom>
              <a:avLst/>
              <a:gdLst/>
              <a:ahLst/>
              <a:cxnLst/>
              <a:rect l="l" t="t" r="r" b="b"/>
              <a:pathLst>
                <a:path w="28" h="14" extrusionOk="0">
                  <a:moveTo>
                    <a:pt x="28" y="14"/>
                  </a:moveTo>
                  <a:cubicBezTo>
                    <a:pt x="0" y="14"/>
                    <a:pt x="0" y="14"/>
                    <a:pt x="0" y="14"/>
                  </a:cubicBezTo>
                  <a:cubicBezTo>
                    <a:pt x="0" y="6"/>
                    <a:pt x="6" y="0"/>
                    <a:pt x="14" y="0"/>
                  </a:cubicBezTo>
                  <a:cubicBezTo>
                    <a:pt x="22" y="0"/>
                    <a:pt x="28" y="6"/>
                    <a:pt x="28" y="14"/>
                  </a:cubicBezTo>
                  <a:close/>
                </a:path>
              </a:pathLst>
            </a:custGeom>
            <a:noFill/>
            <a:ln w="14275" cap="rnd" cmpd="sng">
              <a:solidFill>
                <a:srgbClr val="00206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500" b="1">
                <a:solidFill>
                  <a:schemeClr val="dk1"/>
                </a:solidFill>
                <a:latin typeface="Calibri"/>
                <a:ea typeface="Calibri"/>
                <a:cs typeface="Calibri"/>
                <a:sym typeface="Calibri"/>
              </a:endParaRPr>
            </a:p>
          </p:txBody>
        </p:sp>
        <p:sp>
          <p:nvSpPr>
            <p:cNvPr id="19" name="Google Shape;390;p37">
              <a:extLst>
                <a:ext uri="{FF2B5EF4-FFF2-40B4-BE49-F238E27FC236}">
                  <a16:creationId xmlns:a16="http://schemas.microsoft.com/office/drawing/2014/main" id="{58E96A9A-69B1-49CD-968A-0C86F7428F7C}"/>
                </a:ext>
              </a:extLst>
            </p:cNvPr>
            <p:cNvSpPr/>
            <p:nvPr/>
          </p:nvSpPr>
          <p:spPr>
            <a:xfrm>
              <a:off x="2933700" y="3128963"/>
              <a:ext cx="60300" cy="58800"/>
            </a:xfrm>
            <a:prstGeom prst="ellipse">
              <a:avLst/>
            </a:prstGeom>
            <a:noFill/>
            <a:ln w="14275" cap="rnd" cmpd="sng">
              <a:solidFill>
                <a:srgbClr val="00206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500" b="1">
                <a:solidFill>
                  <a:schemeClr val="dk1"/>
                </a:solidFill>
                <a:latin typeface="Calibri"/>
                <a:ea typeface="Calibri"/>
                <a:cs typeface="Calibri"/>
                <a:sym typeface="Calibri"/>
              </a:endParaRPr>
            </a:p>
          </p:txBody>
        </p:sp>
        <p:sp>
          <p:nvSpPr>
            <p:cNvPr id="20" name="Google Shape;391;p37">
              <a:extLst>
                <a:ext uri="{FF2B5EF4-FFF2-40B4-BE49-F238E27FC236}">
                  <a16:creationId xmlns:a16="http://schemas.microsoft.com/office/drawing/2014/main" id="{062D4189-A5B2-47DC-B5E7-AF66EA3A21CA}"/>
                </a:ext>
              </a:extLst>
            </p:cNvPr>
            <p:cNvSpPr/>
            <p:nvPr/>
          </p:nvSpPr>
          <p:spPr>
            <a:xfrm>
              <a:off x="2911475" y="3187701"/>
              <a:ext cx="104775" cy="53975"/>
            </a:xfrm>
            <a:custGeom>
              <a:avLst/>
              <a:gdLst/>
              <a:ahLst/>
              <a:cxnLst/>
              <a:rect l="l" t="t" r="r" b="b"/>
              <a:pathLst>
                <a:path w="28" h="14" extrusionOk="0">
                  <a:moveTo>
                    <a:pt x="28" y="14"/>
                  </a:moveTo>
                  <a:cubicBezTo>
                    <a:pt x="0" y="14"/>
                    <a:pt x="0" y="14"/>
                    <a:pt x="0" y="14"/>
                  </a:cubicBezTo>
                  <a:cubicBezTo>
                    <a:pt x="0" y="6"/>
                    <a:pt x="6" y="0"/>
                    <a:pt x="14" y="0"/>
                  </a:cubicBezTo>
                  <a:cubicBezTo>
                    <a:pt x="22" y="0"/>
                    <a:pt x="28" y="6"/>
                    <a:pt x="28" y="14"/>
                  </a:cubicBezTo>
                  <a:close/>
                </a:path>
              </a:pathLst>
            </a:custGeom>
            <a:noFill/>
            <a:ln w="14275" cap="rnd" cmpd="sng">
              <a:solidFill>
                <a:srgbClr val="00206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500" b="1">
                <a:solidFill>
                  <a:schemeClr val="dk1"/>
                </a:solidFill>
                <a:latin typeface="Calibri"/>
                <a:ea typeface="Calibri"/>
                <a:cs typeface="Calibri"/>
                <a:sym typeface="Calibri"/>
              </a:endParaRPr>
            </a:p>
          </p:txBody>
        </p:sp>
        <p:sp>
          <p:nvSpPr>
            <p:cNvPr id="21" name="Google Shape;392;p37">
              <a:extLst>
                <a:ext uri="{FF2B5EF4-FFF2-40B4-BE49-F238E27FC236}">
                  <a16:creationId xmlns:a16="http://schemas.microsoft.com/office/drawing/2014/main" id="{1E011323-10FC-48FD-9974-280DEDFDC04F}"/>
                </a:ext>
              </a:extLst>
            </p:cNvPr>
            <p:cNvSpPr/>
            <p:nvPr/>
          </p:nvSpPr>
          <p:spPr>
            <a:xfrm>
              <a:off x="2933700" y="3128963"/>
              <a:ext cx="60300" cy="58800"/>
            </a:xfrm>
            <a:prstGeom prst="ellipse">
              <a:avLst/>
            </a:prstGeom>
            <a:noFill/>
            <a:ln w="14275" cap="rnd" cmpd="sng">
              <a:solidFill>
                <a:srgbClr val="00206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500" b="1">
                <a:solidFill>
                  <a:schemeClr val="dk1"/>
                </a:solidFill>
                <a:latin typeface="Calibri"/>
                <a:ea typeface="Calibri"/>
                <a:cs typeface="Calibri"/>
                <a:sym typeface="Calibri"/>
              </a:endParaRPr>
            </a:p>
          </p:txBody>
        </p:sp>
        <p:sp>
          <p:nvSpPr>
            <p:cNvPr id="22" name="Google Shape;393;p37">
              <a:extLst>
                <a:ext uri="{FF2B5EF4-FFF2-40B4-BE49-F238E27FC236}">
                  <a16:creationId xmlns:a16="http://schemas.microsoft.com/office/drawing/2014/main" id="{29012130-6515-4A5D-B879-20C608CCBDC0}"/>
                </a:ext>
              </a:extLst>
            </p:cNvPr>
            <p:cNvSpPr/>
            <p:nvPr/>
          </p:nvSpPr>
          <p:spPr>
            <a:xfrm>
              <a:off x="2911475" y="3187701"/>
              <a:ext cx="104775" cy="53975"/>
            </a:xfrm>
            <a:custGeom>
              <a:avLst/>
              <a:gdLst/>
              <a:ahLst/>
              <a:cxnLst/>
              <a:rect l="l" t="t" r="r" b="b"/>
              <a:pathLst>
                <a:path w="28" h="14" extrusionOk="0">
                  <a:moveTo>
                    <a:pt x="28" y="14"/>
                  </a:moveTo>
                  <a:cubicBezTo>
                    <a:pt x="0" y="14"/>
                    <a:pt x="0" y="14"/>
                    <a:pt x="0" y="14"/>
                  </a:cubicBezTo>
                  <a:cubicBezTo>
                    <a:pt x="0" y="6"/>
                    <a:pt x="6" y="0"/>
                    <a:pt x="14" y="0"/>
                  </a:cubicBezTo>
                  <a:cubicBezTo>
                    <a:pt x="22" y="0"/>
                    <a:pt x="28" y="6"/>
                    <a:pt x="28" y="14"/>
                  </a:cubicBezTo>
                  <a:close/>
                </a:path>
              </a:pathLst>
            </a:custGeom>
            <a:noFill/>
            <a:ln w="14275" cap="rnd" cmpd="sng">
              <a:solidFill>
                <a:srgbClr val="00206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500" b="1">
                <a:solidFill>
                  <a:schemeClr val="dk1"/>
                </a:solidFill>
                <a:latin typeface="Calibri"/>
                <a:ea typeface="Calibri"/>
                <a:cs typeface="Calibri"/>
                <a:sym typeface="Calibri"/>
              </a:endParaRPr>
            </a:p>
          </p:txBody>
        </p:sp>
        <p:sp>
          <p:nvSpPr>
            <p:cNvPr id="23" name="Google Shape;394;p37">
              <a:extLst>
                <a:ext uri="{FF2B5EF4-FFF2-40B4-BE49-F238E27FC236}">
                  <a16:creationId xmlns:a16="http://schemas.microsoft.com/office/drawing/2014/main" id="{1ABF3877-482D-4586-A512-3D35F670967A}"/>
                </a:ext>
              </a:extLst>
            </p:cNvPr>
            <p:cNvSpPr/>
            <p:nvPr/>
          </p:nvSpPr>
          <p:spPr>
            <a:xfrm>
              <a:off x="2820988" y="3128963"/>
              <a:ext cx="60300" cy="58800"/>
            </a:xfrm>
            <a:prstGeom prst="ellipse">
              <a:avLst/>
            </a:prstGeom>
            <a:noFill/>
            <a:ln w="14275" cap="rnd" cmpd="sng">
              <a:solidFill>
                <a:srgbClr val="00206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500" b="1">
                <a:solidFill>
                  <a:schemeClr val="dk1"/>
                </a:solidFill>
                <a:latin typeface="Calibri"/>
                <a:ea typeface="Calibri"/>
                <a:cs typeface="Calibri"/>
                <a:sym typeface="Calibri"/>
              </a:endParaRPr>
            </a:p>
          </p:txBody>
        </p:sp>
        <p:sp>
          <p:nvSpPr>
            <p:cNvPr id="24" name="Google Shape;395;p37">
              <a:extLst>
                <a:ext uri="{FF2B5EF4-FFF2-40B4-BE49-F238E27FC236}">
                  <a16:creationId xmlns:a16="http://schemas.microsoft.com/office/drawing/2014/main" id="{9049B924-475B-46A5-8158-A4E30C790150}"/>
                </a:ext>
              </a:extLst>
            </p:cNvPr>
            <p:cNvSpPr/>
            <p:nvPr/>
          </p:nvSpPr>
          <p:spPr>
            <a:xfrm>
              <a:off x="2798763" y="3187701"/>
              <a:ext cx="104775" cy="53975"/>
            </a:xfrm>
            <a:custGeom>
              <a:avLst/>
              <a:gdLst/>
              <a:ahLst/>
              <a:cxnLst/>
              <a:rect l="l" t="t" r="r" b="b"/>
              <a:pathLst>
                <a:path w="28" h="14" extrusionOk="0">
                  <a:moveTo>
                    <a:pt x="28" y="14"/>
                  </a:moveTo>
                  <a:cubicBezTo>
                    <a:pt x="0" y="14"/>
                    <a:pt x="0" y="14"/>
                    <a:pt x="0" y="14"/>
                  </a:cubicBezTo>
                  <a:cubicBezTo>
                    <a:pt x="0" y="6"/>
                    <a:pt x="6" y="0"/>
                    <a:pt x="14" y="0"/>
                  </a:cubicBezTo>
                  <a:cubicBezTo>
                    <a:pt x="22" y="0"/>
                    <a:pt x="28" y="6"/>
                    <a:pt x="28" y="14"/>
                  </a:cubicBezTo>
                  <a:close/>
                </a:path>
              </a:pathLst>
            </a:custGeom>
            <a:noFill/>
            <a:ln w="14275" cap="rnd" cmpd="sng">
              <a:solidFill>
                <a:srgbClr val="00206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500" b="1">
                <a:solidFill>
                  <a:schemeClr val="dk1"/>
                </a:solidFill>
                <a:latin typeface="Calibri"/>
                <a:ea typeface="Calibri"/>
                <a:cs typeface="Calibri"/>
                <a:sym typeface="Calibri"/>
              </a:endParaRPr>
            </a:p>
          </p:txBody>
        </p:sp>
        <p:sp>
          <p:nvSpPr>
            <p:cNvPr id="25" name="Google Shape;396;p37">
              <a:extLst>
                <a:ext uri="{FF2B5EF4-FFF2-40B4-BE49-F238E27FC236}">
                  <a16:creationId xmlns:a16="http://schemas.microsoft.com/office/drawing/2014/main" id="{0AD5EE60-D4D4-4DC5-B700-02152AAD3710}"/>
                </a:ext>
              </a:extLst>
            </p:cNvPr>
            <p:cNvSpPr/>
            <p:nvPr/>
          </p:nvSpPr>
          <p:spPr>
            <a:xfrm>
              <a:off x="2738438" y="3074988"/>
              <a:ext cx="225425" cy="15875"/>
            </a:xfrm>
            <a:custGeom>
              <a:avLst/>
              <a:gdLst/>
              <a:ahLst/>
              <a:cxnLst/>
              <a:rect l="l" t="t" r="r" b="b"/>
              <a:pathLst>
                <a:path w="142" h="10" extrusionOk="0">
                  <a:moveTo>
                    <a:pt x="0" y="10"/>
                  </a:moveTo>
                  <a:lnTo>
                    <a:pt x="0" y="0"/>
                  </a:lnTo>
                  <a:lnTo>
                    <a:pt x="142" y="0"/>
                  </a:lnTo>
                  <a:lnTo>
                    <a:pt x="142" y="10"/>
                  </a:lnTo>
                </a:path>
              </a:pathLst>
            </a:custGeom>
            <a:noFill/>
            <a:ln w="14275" cap="rnd" cmpd="sng">
              <a:solidFill>
                <a:srgbClr val="002060"/>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500" b="1">
                <a:solidFill>
                  <a:schemeClr val="dk1"/>
                </a:solidFill>
                <a:latin typeface="Calibri"/>
                <a:ea typeface="Calibri"/>
                <a:cs typeface="Calibri"/>
                <a:sym typeface="Calibri"/>
              </a:endParaRPr>
            </a:p>
          </p:txBody>
        </p:sp>
        <p:cxnSp>
          <p:nvCxnSpPr>
            <p:cNvPr id="26" name="Google Shape;397;p37">
              <a:extLst>
                <a:ext uri="{FF2B5EF4-FFF2-40B4-BE49-F238E27FC236}">
                  <a16:creationId xmlns:a16="http://schemas.microsoft.com/office/drawing/2014/main" id="{E933909E-88A3-4A3E-910C-4146214241E7}"/>
                </a:ext>
              </a:extLst>
            </p:cNvPr>
            <p:cNvCxnSpPr/>
            <p:nvPr/>
          </p:nvCxnSpPr>
          <p:spPr>
            <a:xfrm>
              <a:off x="2851150" y="3044826"/>
              <a:ext cx="0" cy="45900"/>
            </a:xfrm>
            <a:prstGeom prst="straightConnector1">
              <a:avLst/>
            </a:prstGeom>
            <a:noFill/>
            <a:ln w="14275" cap="rnd" cmpd="sng">
              <a:solidFill>
                <a:srgbClr val="002060"/>
              </a:solidFill>
              <a:prstDash val="solid"/>
              <a:round/>
              <a:headEnd type="none" w="med" len="med"/>
              <a:tailEnd type="none" w="med" len="med"/>
            </a:ln>
          </p:spPr>
        </p:cxnSp>
      </p:grpSp>
      <p:sp>
        <p:nvSpPr>
          <p:cNvPr id="28" name="文本框 27">
            <a:extLst>
              <a:ext uri="{FF2B5EF4-FFF2-40B4-BE49-F238E27FC236}">
                <a16:creationId xmlns:a16="http://schemas.microsoft.com/office/drawing/2014/main" id="{FA82266B-4860-4F76-8B92-603303ED9C18}"/>
              </a:ext>
            </a:extLst>
          </p:cNvPr>
          <p:cNvSpPr txBox="1"/>
          <p:nvPr/>
        </p:nvSpPr>
        <p:spPr>
          <a:xfrm>
            <a:off x="511104" y="1372603"/>
            <a:ext cx="4399383"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marR="0" lvl="0" indent="-342900" algn="l" defTabSz="914400" rtl="0" eaLnBrk="1" fontAlgn="auto" latinLnBrk="0" hangingPunct="0">
              <a:lnSpc>
                <a:spcPct val="100000"/>
              </a:lnSpc>
              <a:spcBef>
                <a:spcPts val="0"/>
              </a:spcBef>
              <a:spcAft>
                <a:spcPts val="0"/>
              </a:spcAft>
              <a:buClrTx/>
              <a:buSzTx/>
              <a:buFont typeface="Wingdings" panose="05000000000000000000" pitchFamily="2" charset="2"/>
              <a:buChar char="Ø"/>
              <a:tabLst/>
              <a:defRPr sz="3000">
                <a:solidFill>
                  <a:srgbClr val="FFFFFF"/>
                </a:solidFill>
                <a:latin typeface="Exo"/>
                <a:ea typeface="Exo"/>
                <a:cs typeface="Exo"/>
                <a:sym typeface="Exo"/>
              </a:defRPr>
            </a:pPr>
            <a:r>
              <a:rPr kumimoji="0" lang="en-US" altLang="zh-CN" sz="2400" b="0" i="0" u="none" strike="noStrike" kern="0" cap="none" spc="0" normalizeH="0" baseline="0" noProof="0" dirty="0">
                <a:ln>
                  <a:noFill/>
                </a:ln>
                <a:solidFill>
                  <a:srgbClr val="FFFFFF"/>
                </a:solidFill>
                <a:effectLst/>
                <a:uLnTx/>
                <a:uFillTx/>
                <a:latin typeface="Exo"/>
                <a:sym typeface="Exo"/>
              </a:rPr>
              <a:t>   FOHF management fee </a:t>
            </a:r>
          </a:p>
          <a:p>
            <a:pPr marR="0" lvl="0" algn="l" defTabSz="914400" rtl="0" eaLnBrk="1" fontAlgn="auto" latinLnBrk="0" hangingPunct="0">
              <a:lnSpc>
                <a:spcPct val="100000"/>
              </a:lnSpc>
              <a:spcBef>
                <a:spcPts val="0"/>
              </a:spcBef>
              <a:spcAft>
                <a:spcPts val="0"/>
              </a:spcAft>
              <a:buClrTx/>
              <a:buSzTx/>
              <a:tabLst/>
              <a:defRPr sz="3000">
                <a:solidFill>
                  <a:srgbClr val="FFFFFF"/>
                </a:solidFill>
                <a:latin typeface="Exo"/>
                <a:ea typeface="Exo"/>
                <a:cs typeface="Exo"/>
                <a:sym typeface="Exo"/>
              </a:defRPr>
            </a:pPr>
            <a:r>
              <a:rPr lang="en-US" altLang="zh-CN" sz="2400" dirty="0">
                <a:solidFill>
                  <a:srgbClr val="FFFFFF"/>
                </a:solidFill>
                <a:latin typeface="Exo"/>
                <a:sym typeface="Exo"/>
              </a:rPr>
              <a:t>        </a:t>
            </a:r>
            <a:r>
              <a:rPr kumimoji="0" lang="en-US" altLang="zh-CN" sz="2400" b="0" i="0" u="none" strike="noStrike" kern="0" cap="none" spc="0" normalizeH="0" baseline="0" noProof="0" dirty="0">
                <a:ln>
                  <a:noFill/>
                </a:ln>
                <a:solidFill>
                  <a:srgbClr val="FFFFFF"/>
                </a:solidFill>
                <a:effectLst/>
                <a:uLnTx/>
                <a:uFillTx/>
                <a:latin typeface="Exo"/>
                <a:sym typeface="Exo"/>
              </a:rPr>
              <a:t>as Robo-Advisor</a:t>
            </a:r>
          </a:p>
        </p:txBody>
      </p:sp>
      <p:grpSp>
        <p:nvGrpSpPr>
          <p:cNvPr id="31" name="Google Shape;398;p37" descr="This image is an icon of three people interacting. ">
            <a:extLst>
              <a:ext uri="{FF2B5EF4-FFF2-40B4-BE49-F238E27FC236}">
                <a16:creationId xmlns:a16="http://schemas.microsoft.com/office/drawing/2014/main" id="{880B67DA-110F-4C6F-BF5F-CCA21CDD4FEE}"/>
              </a:ext>
            </a:extLst>
          </p:cNvPr>
          <p:cNvGrpSpPr/>
          <p:nvPr/>
        </p:nvGrpSpPr>
        <p:grpSpPr>
          <a:xfrm>
            <a:off x="3800571" y="5466518"/>
            <a:ext cx="2721077" cy="461700"/>
            <a:chOff x="7991679" y="4554108"/>
            <a:chExt cx="3628103" cy="615600"/>
          </a:xfrm>
        </p:grpSpPr>
        <p:grpSp>
          <p:nvGrpSpPr>
            <p:cNvPr id="32" name="Google Shape;399;p37">
              <a:extLst>
                <a:ext uri="{FF2B5EF4-FFF2-40B4-BE49-F238E27FC236}">
                  <a16:creationId xmlns:a16="http://schemas.microsoft.com/office/drawing/2014/main" id="{A087871A-9741-4550-A177-5B0F1E71A4F3}"/>
                </a:ext>
              </a:extLst>
            </p:cNvPr>
            <p:cNvGrpSpPr/>
            <p:nvPr/>
          </p:nvGrpSpPr>
          <p:grpSpPr>
            <a:xfrm>
              <a:off x="7991679" y="4627292"/>
              <a:ext cx="346075" cy="346075"/>
              <a:chOff x="3398838" y="2895601"/>
              <a:chExt cx="346075" cy="346075"/>
            </a:xfrm>
          </p:grpSpPr>
          <p:sp>
            <p:nvSpPr>
              <p:cNvPr id="34" name="Google Shape;400;p37">
                <a:extLst>
                  <a:ext uri="{FF2B5EF4-FFF2-40B4-BE49-F238E27FC236}">
                    <a16:creationId xmlns:a16="http://schemas.microsoft.com/office/drawing/2014/main" id="{81F2FF1B-51B5-4823-9F28-D3FB5D8BCEF4}"/>
                  </a:ext>
                </a:extLst>
              </p:cNvPr>
              <p:cNvSpPr/>
              <p:nvPr/>
            </p:nvSpPr>
            <p:spPr>
              <a:xfrm>
                <a:off x="3398838" y="2986089"/>
                <a:ext cx="82550" cy="58738"/>
              </a:xfrm>
              <a:custGeom>
                <a:avLst/>
                <a:gdLst/>
                <a:ahLst/>
                <a:cxnLst/>
                <a:rect l="l" t="t" r="r" b="b"/>
                <a:pathLst>
                  <a:path w="22" h="16" extrusionOk="0">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75" cap="flat" cmpd="sng">
                <a:solidFill>
                  <a:srgbClr val="00206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500" b="1">
                  <a:solidFill>
                    <a:schemeClr val="dk1"/>
                  </a:solidFill>
                  <a:latin typeface="Calibri"/>
                  <a:ea typeface="Calibri"/>
                  <a:cs typeface="Calibri"/>
                  <a:sym typeface="Calibri"/>
                </a:endParaRPr>
              </a:p>
            </p:txBody>
          </p:sp>
          <p:sp>
            <p:nvSpPr>
              <p:cNvPr id="35" name="Google Shape;401;p37">
                <a:extLst>
                  <a:ext uri="{FF2B5EF4-FFF2-40B4-BE49-F238E27FC236}">
                    <a16:creationId xmlns:a16="http://schemas.microsoft.com/office/drawing/2014/main" id="{57E4874D-4267-4DD1-82BF-8205FE7AA517}"/>
                  </a:ext>
                </a:extLst>
              </p:cNvPr>
              <p:cNvSpPr/>
              <p:nvPr/>
            </p:nvSpPr>
            <p:spPr>
              <a:xfrm>
                <a:off x="3467101" y="2986089"/>
                <a:ext cx="82550" cy="58738"/>
              </a:xfrm>
              <a:custGeom>
                <a:avLst/>
                <a:gdLst/>
                <a:ahLst/>
                <a:cxnLst/>
                <a:rect l="l" t="t" r="r" b="b"/>
                <a:pathLst>
                  <a:path w="22" h="16" extrusionOk="0">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75" cap="flat" cmpd="sng">
                <a:solidFill>
                  <a:srgbClr val="00206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500" b="1">
                  <a:solidFill>
                    <a:schemeClr val="dk1"/>
                  </a:solidFill>
                  <a:latin typeface="Calibri"/>
                  <a:ea typeface="Calibri"/>
                  <a:cs typeface="Calibri"/>
                  <a:sym typeface="Calibri"/>
                </a:endParaRPr>
              </a:p>
            </p:txBody>
          </p:sp>
          <p:sp>
            <p:nvSpPr>
              <p:cNvPr id="36" name="Google Shape;402;p37">
                <a:extLst>
                  <a:ext uri="{FF2B5EF4-FFF2-40B4-BE49-F238E27FC236}">
                    <a16:creationId xmlns:a16="http://schemas.microsoft.com/office/drawing/2014/main" id="{BEA62AD4-0C55-4F65-B0B5-EA91B701A713}"/>
                  </a:ext>
                </a:extLst>
              </p:cNvPr>
              <p:cNvSpPr/>
              <p:nvPr/>
            </p:nvSpPr>
            <p:spPr>
              <a:xfrm>
                <a:off x="3429001" y="2895601"/>
                <a:ext cx="90600" cy="96900"/>
              </a:xfrm>
              <a:prstGeom prst="ellipse">
                <a:avLst/>
              </a:prstGeom>
              <a:noFill/>
              <a:ln w="14275" cap="flat" cmpd="sng">
                <a:solidFill>
                  <a:srgbClr val="00206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500" b="1">
                  <a:solidFill>
                    <a:schemeClr val="dk1"/>
                  </a:solidFill>
                  <a:latin typeface="Calibri"/>
                  <a:ea typeface="Calibri"/>
                  <a:cs typeface="Calibri"/>
                  <a:sym typeface="Calibri"/>
                </a:endParaRPr>
              </a:p>
            </p:txBody>
          </p:sp>
          <p:sp>
            <p:nvSpPr>
              <p:cNvPr id="37" name="Google Shape;403;p37">
                <a:extLst>
                  <a:ext uri="{FF2B5EF4-FFF2-40B4-BE49-F238E27FC236}">
                    <a16:creationId xmlns:a16="http://schemas.microsoft.com/office/drawing/2014/main" id="{E7D760FF-09DD-43C5-98D5-86128F26F7A0}"/>
                  </a:ext>
                </a:extLst>
              </p:cNvPr>
              <p:cNvSpPr/>
              <p:nvPr/>
            </p:nvSpPr>
            <p:spPr>
              <a:xfrm>
                <a:off x="3429001" y="2928939"/>
                <a:ext cx="90488" cy="14288"/>
              </a:xfrm>
              <a:custGeom>
                <a:avLst/>
                <a:gdLst/>
                <a:ahLst/>
                <a:cxnLst/>
                <a:rect l="l" t="t" r="r" b="b"/>
                <a:pathLst>
                  <a:path w="24" h="4" extrusionOk="0">
                    <a:moveTo>
                      <a:pt x="24" y="2"/>
                    </a:moveTo>
                    <a:cubicBezTo>
                      <a:pt x="22" y="4"/>
                      <a:pt x="16" y="4"/>
                      <a:pt x="14" y="0"/>
                    </a:cubicBezTo>
                    <a:cubicBezTo>
                      <a:pt x="10" y="4"/>
                      <a:pt x="3" y="4"/>
                      <a:pt x="0" y="1"/>
                    </a:cubicBezTo>
                  </a:path>
                </a:pathLst>
              </a:custGeom>
              <a:noFill/>
              <a:ln w="14275" cap="flat" cmpd="sng">
                <a:solidFill>
                  <a:srgbClr val="00206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500" b="1">
                  <a:solidFill>
                    <a:schemeClr val="dk1"/>
                  </a:solidFill>
                  <a:latin typeface="Calibri"/>
                  <a:ea typeface="Calibri"/>
                  <a:cs typeface="Calibri"/>
                  <a:sym typeface="Calibri"/>
                </a:endParaRPr>
              </a:p>
            </p:txBody>
          </p:sp>
          <p:sp>
            <p:nvSpPr>
              <p:cNvPr id="38" name="Google Shape;404;p37">
                <a:extLst>
                  <a:ext uri="{FF2B5EF4-FFF2-40B4-BE49-F238E27FC236}">
                    <a16:creationId xmlns:a16="http://schemas.microsoft.com/office/drawing/2014/main" id="{AD811CE5-AADD-4CE6-ADE6-8753B28398E7}"/>
                  </a:ext>
                </a:extLst>
              </p:cNvPr>
              <p:cNvSpPr/>
              <p:nvPr/>
            </p:nvSpPr>
            <p:spPr>
              <a:xfrm>
                <a:off x="3594101" y="2986089"/>
                <a:ext cx="82550" cy="58738"/>
              </a:xfrm>
              <a:custGeom>
                <a:avLst/>
                <a:gdLst/>
                <a:ahLst/>
                <a:cxnLst/>
                <a:rect l="l" t="t" r="r" b="b"/>
                <a:pathLst>
                  <a:path w="22" h="16" extrusionOk="0">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75" cap="flat" cmpd="sng">
                <a:solidFill>
                  <a:srgbClr val="00206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500" b="1">
                  <a:solidFill>
                    <a:schemeClr val="dk1"/>
                  </a:solidFill>
                  <a:latin typeface="Calibri"/>
                  <a:ea typeface="Calibri"/>
                  <a:cs typeface="Calibri"/>
                  <a:sym typeface="Calibri"/>
                </a:endParaRPr>
              </a:p>
            </p:txBody>
          </p:sp>
          <p:sp>
            <p:nvSpPr>
              <p:cNvPr id="39" name="Google Shape;405;p37">
                <a:extLst>
                  <a:ext uri="{FF2B5EF4-FFF2-40B4-BE49-F238E27FC236}">
                    <a16:creationId xmlns:a16="http://schemas.microsoft.com/office/drawing/2014/main" id="{B902CCC8-2E71-4672-B5B0-A628B47EED4C}"/>
                  </a:ext>
                </a:extLst>
              </p:cNvPr>
              <p:cNvSpPr/>
              <p:nvPr/>
            </p:nvSpPr>
            <p:spPr>
              <a:xfrm>
                <a:off x="3662363" y="2986089"/>
                <a:ext cx="82550" cy="58738"/>
              </a:xfrm>
              <a:custGeom>
                <a:avLst/>
                <a:gdLst/>
                <a:ahLst/>
                <a:cxnLst/>
                <a:rect l="l" t="t" r="r" b="b"/>
                <a:pathLst>
                  <a:path w="22" h="16" extrusionOk="0">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75" cap="flat" cmpd="sng">
                <a:solidFill>
                  <a:srgbClr val="00206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500" b="1">
                  <a:solidFill>
                    <a:schemeClr val="dk1"/>
                  </a:solidFill>
                  <a:latin typeface="Calibri"/>
                  <a:ea typeface="Calibri"/>
                  <a:cs typeface="Calibri"/>
                  <a:sym typeface="Calibri"/>
                </a:endParaRPr>
              </a:p>
            </p:txBody>
          </p:sp>
          <p:sp>
            <p:nvSpPr>
              <p:cNvPr id="40" name="Google Shape;406;p37">
                <a:extLst>
                  <a:ext uri="{FF2B5EF4-FFF2-40B4-BE49-F238E27FC236}">
                    <a16:creationId xmlns:a16="http://schemas.microsoft.com/office/drawing/2014/main" id="{D5348A1F-E5BF-458D-8438-4751199B4F85}"/>
                  </a:ext>
                </a:extLst>
              </p:cNvPr>
              <p:cNvSpPr/>
              <p:nvPr/>
            </p:nvSpPr>
            <p:spPr>
              <a:xfrm>
                <a:off x="3624263" y="2895601"/>
                <a:ext cx="90600" cy="96900"/>
              </a:xfrm>
              <a:prstGeom prst="ellipse">
                <a:avLst/>
              </a:prstGeom>
              <a:noFill/>
              <a:ln w="14275" cap="flat" cmpd="sng">
                <a:solidFill>
                  <a:srgbClr val="00206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500" b="1">
                  <a:solidFill>
                    <a:schemeClr val="dk1"/>
                  </a:solidFill>
                  <a:latin typeface="Calibri"/>
                  <a:ea typeface="Calibri"/>
                  <a:cs typeface="Calibri"/>
                  <a:sym typeface="Calibri"/>
                </a:endParaRPr>
              </a:p>
            </p:txBody>
          </p:sp>
          <p:sp>
            <p:nvSpPr>
              <p:cNvPr id="41" name="Google Shape;407;p37">
                <a:extLst>
                  <a:ext uri="{FF2B5EF4-FFF2-40B4-BE49-F238E27FC236}">
                    <a16:creationId xmlns:a16="http://schemas.microsoft.com/office/drawing/2014/main" id="{5E5D2CF7-88CC-46AF-8C67-26C497250B97}"/>
                  </a:ext>
                </a:extLst>
              </p:cNvPr>
              <p:cNvSpPr/>
              <p:nvPr/>
            </p:nvSpPr>
            <p:spPr>
              <a:xfrm>
                <a:off x="3624263" y="2928939"/>
                <a:ext cx="90488" cy="14288"/>
              </a:xfrm>
              <a:custGeom>
                <a:avLst/>
                <a:gdLst/>
                <a:ahLst/>
                <a:cxnLst/>
                <a:rect l="l" t="t" r="r" b="b"/>
                <a:pathLst>
                  <a:path w="24" h="4" extrusionOk="0">
                    <a:moveTo>
                      <a:pt x="24" y="2"/>
                    </a:moveTo>
                    <a:cubicBezTo>
                      <a:pt x="22" y="4"/>
                      <a:pt x="16" y="4"/>
                      <a:pt x="14" y="0"/>
                    </a:cubicBezTo>
                    <a:cubicBezTo>
                      <a:pt x="10" y="4"/>
                      <a:pt x="3" y="4"/>
                      <a:pt x="0" y="1"/>
                    </a:cubicBezTo>
                  </a:path>
                </a:pathLst>
              </a:custGeom>
              <a:noFill/>
              <a:ln w="14275" cap="flat" cmpd="sng">
                <a:solidFill>
                  <a:srgbClr val="00206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500" b="1">
                  <a:solidFill>
                    <a:schemeClr val="dk1"/>
                  </a:solidFill>
                  <a:latin typeface="Calibri"/>
                  <a:ea typeface="Calibri"/>
                  <a:cs typeface="Calibri"/>
                  <a:sym typeface="Calibri"/>
                </a:endParaRPr>
              </a:p>
            </p:txBody>
          </p:sp>
          <p:sp>
            <p:nvSpPr>
              <p:cNvPr id="42" name="Google Shape;408;p37">
                <a:extLst>
                  <a:ext uri="{FF2B5EF4-FFF2-40B4-BE49-F238E27FC236}">
                    <a16:creationId xmlns:a16="http://schemas.microsoft.com/office/drawing/2014/main" id="{AF587E0B-5761-4F5F-BAA8-F30D70D0CB36}"/>
                  </a:ext>
                </a:extLst>
              </p:cNvPr>
              <p:cNvSpPr/>
              <p:nvPr/>
            </p:nvSpPr>
            <p:spPr>
              <a:xfrm>
                <a:off x="3497263" y="3181351"/>
                <a:ext cx="82550" cy="60325"/>
              </a:xfrm>
              <a:custGeom>
                <a:avLst/>
                <a:gdLst/>
                <a:ahLst/>
                <a:cxnLst/>
                <a:rect l="l" t="t" r="r" b="b"/>
                <a:pathLst>
                  <a:path w="22" h="16" extrusionOk="0">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75" cap="flat" cmpd="sng">
                <a:solidFill>
                  <a:srgbClr val="00206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500" b="1">
                  <a:solidFill>
                    <a:schemeClr val="dk1"/>
                  </a:solidFill>
                  <a:latin typeface="Calibri"/>
                  <a:ea typeface="Calibri"/>
                  <a:cs typeface="Calibri"/>
                  <a:sym typeface="Calibri"/>
                </a:endParaRPr>
              </a:p>
            </p:txBody>
          </p:sp>
          <p:sp>
            <p:nvSpPr>
              <p:cNvPr id="43" name="Google Shape;409;p37">
                <a:extLst>
                  <a:ext uri="{FF2B5EF4-FFF2-40B4-BE49-F238E27FC236}">
                    <a16:creationId xmlns:a16="http://schemas.microsoft.com/office/drawing/2014/main" id="{3F174B8B-91F1-4F7E-9140-F14FE90797F4}"/>
                  </a:ext>
                </a:extLst>
              </p:cNvPr>
              <p:cNvSpPr/>
              <p:nvPr/>
            </p:nvSpPr>
            <p:spPr>
              <a:xfrm>
                <a:off x="3563938" y="3181351"/>
                <a:ext cx="82550" cy="60325"/>
              </a:xfrm>
              <a:custGeom>
                <a:avLst/>
                <a:gdLst/>
                <a:ahLst/>
                <a:cxnLst/>
                <a:rect l="l" t="t" r="r" b="b"/>
                <a:pathLst>
                  <a:path w="22" h="16" extrusionOk="0">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75" cap="flat" cmpd="sng">
                <a:solidFill>
                  <a:srgbClr val="00206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500" b="1">
                  <a:solidFill>
                    <a:schemeClr val="dk1"/>
                  </a:solidFill>
                  <a:latin typeface="Calibri"/>
                  <a:ea typeface="Calibri"/>
                  <a:cs typeface="Calibri"/>
                  <a:sym typeface="Calibri"/>
                </a:endParaRPr>
              </a:p>
            </p:txBody>
          </p:sp>
          <p:sp>
            <p:nvSpPr>
              <p:cNvPr id="44" name="Google Shape;410;p37">
                <a:extLst>
                  <a:ext uri="{FF2B5EF4-FFF2-40B4-BE49-F238E27FC236}">
                    <a16:creationId xmlns:a16="http://schemas.microsoft.com/office/drawing/2014/main" id="{7C58A9B9-A27D-4B33-9FC3-08B38050A01A}"/>
                  </a:ext>
                </a:extLst>
              </p:cNvPr>
              <p:cNvSpPr/>
              <p:nvPr/>
            </p:nvSpPr>
            <p:spPr>
              <a:xfrm>
                <a:off x="3527426" y="3090864"/>
                <a:ext cx="88800" cy="96900"/>
              </a:xfrm>
              <a:prstGeom prst="ellipse">
                <a:avLst/>
              </a:prstGeom>
              <a:noFill/>
              <a:ln w="14275" cap="flat" cmpd="sng">
                <a:solidFill>
                  <a:srgbClr val="00206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500" b="1">
                  <a:solidFill>
                    <a:schemeClr val="dk1"/>
                  </a:solidFill>
                  <a:latin typeface="Calibri"/>
                  <a:ea typeface="Calibri"/>
                  <a:cs typeface="Calibri"/>
                  <a:sym typeface="Calibri"/>
                </a:endParaRPr>
              </a:p>
            </p:txBody>
          </p:sp>
          <p:sp>
            <p:nvSpPr>
              <p:cNvPr id="45" name="Google Shape;411;p37">
                <a:extLst>
                  <a:ext uri="{FF2B5EF4-FFF2-40B4-BE49-F238E27FC236}">
                    <a16:creationId xmlns:a16="http://schemas.microsoft.com/office/drawing/2014/main" id="{9296FA24-C17E-4944-B420-9334E4E0DA35}"/>
                  </a:ext>
                </a:extLst>
              </p:cNvPr>
              <p:cNvSpPr/>
              <p:nvPr/>
            </p:nvSpPr>
            <p:spPr>
              <a:xfrm>
                <a:off x="3527426" y="3124201"/>
                <a:ext cx="88900" cy="15875"/>
              </a:xfrm>
              <a:custGeom>
                <a:avLst/>
                <a:gdLst/>
                <a:ahLst/>
                <a:cxnLst/>
                <a:rect l="l" t="t" r="r" b="b"/>
                <a:pathLst>
                  <a:path w="24" h="4" extrusionOk="0">
                    <a:moveTo>
                      <a:pt x="24" y="2"/>
                    </a:moveTo>
                    <a:cubicBezTo>
                      <a:pt x="22" y="4"/>
                      <a:pt x="16" y="4"/>
                      <a:pt x="14" y="0"/>
                    </a:cubicBezTo>
                    <a:cubicBezTo>
                      <a:pt x="10" y="4"/>
                      <a:pt x="3" y="4"/>
                      <a:pt x="0" y="1"/>
                    </a:cubicBezTo>
                  </a:path>
                </a:pathLst>
              </a:custGeom>
              <a:noFill/>
              <a:ln w="14275" cap="flat" cmpd="sng">
                <a:solidFill>
                  <a:srgbClr val="00206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500" b="1">
                  <a:solidFill>
                    <a:schemeClr val="dk1"/>
                  </a:solidFill>
                  <a:latin typeface="Calibri"/>
                  <a:ea typeface="Calibri"/>
                  <a:cs typeface="Calibri"/>
                  <a:sym typeface="Calibri"/>
                </a:endParaRPr>
              </a:p>
            </p:txBody>
          </p:sp>
          <p:cxnSp>
            <p:nvCxnSpPr>
              <p:cNvPr id="46" name="Google Shape;412;p37">
                <a:extLst>
                  <a:ext uri="{FF2B5EF4-FFF2-40B4-BE49-F238E27FC236}">
                    <a16:creationId xmlns:a16="http://schemas.microsoft.com/office/drawing/2014/main" id="{5662FC44-BF17-47C5-B545-DC5E71B67209}"/>
                  </a:ext>
                </a:extLst>
              </p:cNvPr>
              <p:cNvCxnSpPr/>
              <p:nvPr/>
            </p:nvCxnSpPr>
            <p:spPr>
              <a:xfrm>
                <a:off x="3451226" y="3074989"/>
                <a:ext cx="38100" cy="38100"/>
              </a:xfrm>
              <a:prstGeom prst="straightConnector1">
                <a:avLst/>
              </a:prstGeom>
              <a:noFill/>
              <a:ln w="14275" cap="rnd" cmpd="sng">
                <a:solidFill>
                  <a:srgbClr val="002060"/>
                </a:solidFill>
                <a:prstDash val="solid"/>
                <a:round/>
                <a:headEnd type="none" w="med" len="med"/>
                <a:tailEnd type="none" w="med" len="med"/>
              </a:ln>
            </p:spPr>
          </p:cxnSp>
          <p:cxnSp>
            <p:nvCxnSpPr>
              <p:cNvPr id="47" name="Google Shape;413;p37">
                <a:extLst>
                  <a:ext uri="{FF2B5EF4-FFF2-40B4-BE49-F238E27FC236}">
                    <a16:creationId xmlns:a16="http://schemas.microsoft.com/office/drawing/2014/main" id="{989ADD49-CDB1-49F3-B71F-41F6CF4F31D3}"/>
                  </a:ext>
                </a:extLst>
              </p:cNvPr>
              <p:cNvCxnSpPr/>
              <p:nvPr/>
            </p:nvCxnSpPr>
            <p:spPr>
              <a:xfrm flipH="1">
                <a:off x="3654426" y="3074989"/>
                <a:ext cx="38100" cy="38100"/>
              </a:xfrm>
              <a:prstGeom prst="straightConnector1">
                <a:avLst/>
              </a:prstGeom>
              <a:noFill/>
              <a:ln w="14275" cap="rnd" cmpd="sng">
                <a:solidFill>
                  <a:srgbClr val="002060"/>
                </a:solidFill>
                <a:prstDash val="solid"/>
                <a:round/>
                <a:headEnd type="none" w="med" len="med"/>
                <a:tailEnd type="none" w="med" len="med"/>
              </a:ln>
            </p:spPr>
          </p:cxnSp>
        </p:grpSp>
        <p:sp>
          <p:nvSpPr>
            <p:cNvPr id="33" name="Google Shape;414;p37">
              <a:extLst>
                <a:ext uri="{FF2B5EF4-FFF2-40B4-BE49-F238E27FC236}">
                  <a16:creationId xmlns:a16="http://schemas.microsoft.com/office/drawing/2014/main" id="{0ABA1C6B-CF9C-4299-AFAC-454891FDCD71}"/>
                </a:ext>
              </a:extLst>
            </p:cNvPr>
            <p:cNvSpPr/>
            <p:nvPr/>
          </p:nvSpPr>
          <p:spPr>
            <a:xfrm>
              <a:off x="8578716" y="4554108"/>
              <a:ext cx="3041066"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400" b="1" i="1" dirty="0">
                <a:solidFill>
                  <a:schemeClr val="dk1"/>
                </a:solidFill>
                <a:latin typeface="Calibri"/>
                <a:ea typeface="Calibri"/>
                <a:cs typeface="Calibri"/>
                <a:sym typeface="Calibri"/>
              </a:endParaRPr>
            </a:p>
          </p:txBody>
        </p:sp>
      </p:grpSp>
      <p:sp>
        <p:nvSpPr>
          <p:cNvPr id="51" name="文本框 50">
            <a:extLst>
              <a:ext uri="{FF2B5EF4-FFF2-40B4-BE49-F238E27FC236}">
                <a16:creationId xmlns:a16="http://schemas.microsoft.com/office/drawing/2014/main" id="{8B8294B6-424D-4E34-8723-A702849BE233}"/>
              </a:ext>
            </a:extLst>
          </p:cNvPr>
          <p:cNvSpPr txBox="1"/>
          <p:nvPr/>
        </p:nvSpPr>
        <p:spPr>
          <a:xfrm>
            <a:off x="3788888" y="5013574"/>
            <a:ext cx="4399383"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marR="0" lvl="0" indent="-342900" defTabSz="914400" rtl="0" eaLnBrk="1" fontAlgn="auto" latinLnBrk="0" hangingPunct="0">
              <a:lnSpc>
                <a:spcPct val="100000"/>
              </a:lnSpc>
              <a:spcBef>
                <a:spcPts val="0"/>
              </a:spcBef>
              <a:spcAft>
                <a:spcPts val="0"/>
              </a:spcAft>
              <a:buClrTx/>
              <a:buSzTx/>
              <a:buFont typeface="Wingdings" panose="05000000000000000000" pitchFamily="2" charset="2"/>
              <a:buChar char="Ø"/>
              <a:tabLst/>
              <a:defRPr sz="3000">
                <a:solidFill>
                  <a:srgbClr val="FFFFFF"/>
                </a:solidFill>
                <a:latin typeface="Exo"/>
                <a:ea typeface="Exo"/>
                <a:cs typeface="Exo"/>
                <a:sym typeface="Exo"/>
              </a:defRPr>
            </a:pPr>
            <a:r>
              <a:rPr kumimoji="0" lang="en-US" altLang="zh-CN" sz="2000" b="0" i="0" u="none" strike="noStrike" kern="0" cap="none" spc="0" normalizeH="0" baseline="0" noProof="0" dirty="0">
                <a:ln>
                  <a:noFill/>
                </a:ln>
                <a:solidFill>
                  <a:srgbClr val="FFFFFF"/>
                </a:solidFill>
                <a:effectLst/>
                <a:uLnTx/>
                <a:uFillTx/>
                <a:latin typeface="Exo"/>
                <a:sym typeface="Exo"/>
              </a:rPr>
              <a:t>    Sales Revenue from sale of        algorithms   and  strategies to professional investment institutions</a:t>
            </a:r>
          </a:p>
        </p:txBody>
      </p:sp>
      <p:pic>
        <p:nvPicPr>
          <p:cNvPr id="52" name="图片 51">
            <a:extLst>
              <a:ext uri="{FF2B5EF4-FFF2-40B4-BE49-F238E27FC236}">
                <a16:creationId xmlns:a16="http://schemas.microsoft.com/office/drawing/2014/main" id="{BEC5C6D3-7F45-4C48-845A-B976635E31A0}"/>
              </a:ext>
            </a:extLst>
          </p:cNvPr>
          <p:cNvPicPr>
            <a:picLocks noChangeAspect="1"/>
          </p:cNvPicPr>
          <p:nvPr/>
        </p:nvPicPr>
        <p:blipFill rotWithShape="1">
          <a:blip r:embed="rId5"/>
          <a:srcRect r="27159"/>
          <a:stretch/>
        </p:blipFill>
        <p:spPr>
          <a:xfrm>
            <a:off x="809012" y="3775635"/>
            <a:ext cx="2398619" cy="2001265"/>
          </a:xfrm>
          <a:prstGeom prst="rect">
            <a:avLst/>
          </a:prstGeom>
        </p:spPr>
      </p:pic>
      <p:sp>
        <p:nvSpPr>
          <p:cNvPr id="54" name="文本框 53">
            <a:extLst>
              <a:ext uri="{FF2B5EF4-FFF2-40B4-BE49-F238E27FC236}">
                <a16:creationId xmlns:a16="http://schemas.microsoft.com/office/drawing/2014/main" id="{F41C0C2E-E199-41ED-A3CD-0C73D9AC6860}"/>
              </a:ext>
            </a:extLst>
          </p:cNvPr>
          <p:cNvSpPr txBox="1"/>
          <p:nvPr/>
        </p:nvSpPr>
        <p:spPr>
          <a:xfrm>
            <a:off x="236798" y="3115266"/>
            <a:ext cx="3712068"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marR="0" lvl="0" indent="-342900" algn="l" defTabSz="914400" rtl="0" eaLnBrk="1" fontAlgn="auto" latinLnBrk="0" hangingPunct="0">
              <a:lnSpc>
                <a:spcPct val="100000"/>
              </a:lnSpc>
              <a:spcBef>
                <a:spcPts val="0"/>
              </a:spcBef>
              <a:spcAft>
                <a:spcPts val="0"/>
              </a:spcAft>
              <a:buClrTx/>
              <a:buSzTx/>
              <a:buFont typeface="Wingdings" panose="05000000000000000000" pitchFamily="2" charset="2"/>
              <a:buChar char="Ø"/>
              <a:tabLst/>
              <a:defRPr sz="3000">
                <a:solidFill>
                  <a:srgbClr val="FFFFFF"/>
                </a:solidFill>
                <a:latin typeface="Exo"/>
                <a:ea typeface="Exo"/>
                <a:cs typeface="Exo"/>
                <a:sym typeface="Exo"/>
              </a:defRPr>
            </a:pPr>
            <a:r>
              <a:rPr kumimoji="0" lang="en-US" altLang="zh-CN" sz="2000" b="0" i="0" u="none" strike="noStrike" kern="0" cap="none" spc="0" normalizeH="0" baseline="0" noProof="0" dirty="0">
                <a:ln>
                  <a:noFill/>
                </a:ln>
                <a:solidFill>
                  <a:srgbClr val="FFFFFF"/>
                </a:solidFill>
                <a:effectLst/>
                <a:uLnTx/>
                <a:uFillTx/>
                <a:latin typeface="Exo"/>
                <a:sym typeface="Exo"/>
              </a:rPr>
              <a:t>Hands-on Review Portfolio</a:t>
            </a:r>
          </a:p>
        </p:txBody>
      </p:sp>
      <p:pic>
        <p:nvPicPr>
          <p:cNvPr id="55" name="图片 54">
            <a:extLst>
              <a:ext uri="{FF2B5EF4-FFF2-40B4-BE49-F238E27FC236}">
                <a16:creationId xmlns:a16="http://schemas.microsoft.com/office/drawing/2014/main" id="{8231A8EF-E98F-4863-8A6E-6BDA946D64C7}"/>
              </a:ext>
            </a:extLst>
          </p:cNvPr>
          <p:cNvPicPr>
            <a:picLocks noChangeAspect="1"/>
          </p:cNvPicPr>
          <p:nvPr/>
        </p:nvPicPr>
        <p:blipFill>
          <a:blip r:embed="rId6"/>
          <a:stretch>
            <a:fillRect/>
          </a:stretch>
        </p:blipFill>
        <p:spPr>
          <a:xfrm>
            <a:off x="8394797" y="4106981"/>
            <a:ext cx="3015867" cy="16699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7" name="文本框 56">
            <a:extLst>
              <a:ext uri="{FF2B5EF4-FFF2-40B4-BE49-F238E27FC236}">
                <a16:creationId xmlns:a16="http://schemas.microsoft.com/office/drawing/2014/main" id="{B532AD3D-315C-416A-8239-FBAEBB0646DB}"/>
              </a:ext>
            </a:extLst>
          </p:cNvPr>
          <p:cNvSpPr txBox="1"/>
          <p:nvPr/>
        </p:nvSpPr>
        <p:spPr>
          <a:xfrm>
            <a:off x="7717344" y="3177732"/>
            <a:ext cx="4609418"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marR="0" lvl="0" indent="-342900" algn="l" defTabSz="914400" rtl="0" eaLnBrk="1" fontAlgn="auto" latinLnBrk="0" hangingPunct="0">
              <a:lnSpc>
                <a:spcPct val="100000"/>
              </a:lnSpc>
              <a:spcBef>
                <a:spcPts val="0"/>
              </a:spcBef>
              <a:spcAft>
                <a:spcPts val="0"/>
              </a:spcAft>
              <a:buClrTx/>
              <a:buSzTx/>
              <a:buFont typeface="Wingdings" panose="05000000000000000000" pitchFamily="2" charset="2"/>
              <a:buChar char="Ø"/>
              <a:tabLst/>
              <a:defRPr sz="3000">
                <a:solidFill>
                  <a:srgbClr val="FFFFFF"/>
                </a:solidFill>
                <a:latin typeface="Exo"/>
                <a:ea typeface="Exo"/>
                <a:cs typeface="Exo"/>
                <a:sym typeface="Exo"/>
              </a:defRPr>
            </a:pPr>
            <a:r>
              <a:rPr kumimoji="0" lang="en-US" altLang="zh-CN" sz="2000" b="0" i="0" u="none" strike="noStrike" kern="0" cap="none" spc="0" normalizeH="0" baseline="0" noProof="0" dirty="0">
                <a:ln>
                  <a:noFill/>
                </a:ln>
                <a:solidFill>
                  <a:srgbClr val="FFFFFF"/>
                </a:solidFill>
                <a:effectLst/>
                <a:uLnTx/>
                <a:uFillTx/>
                <a:latin typeface="Exo"/>
                <a:sym typeface="Exo"/>
              </a:rPr>
              <a:t>Quantitative technical support for professional investment institutions</a:t>
            </a:r>
          </a:p>
        </p:txBody>
      </p:sp>
    </p:spTree>
    <p:extLst>
      <p:ext uri="{BB962C8B-B14F-4D97-AF65-F5344CB8AC3E}">
        <p14:creationId xmlns:p14="http://schemas.microsoft.com/office/powerpoint/2010/main" val="120692893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73">
            <a:extLst>
              <a:ext uri="{FF2B5EF4-FFF2-40B4-BE49-F238E27FC236}">
                <a16:creationId xmlns:a16="http://schemas.microsoft.com/office/drawing/2014/main" id="{CD7A8072-7FA0-480E-A997-F116AF45B1EB}"/>
              </a:ext>
            </a:extLst>
          </p:cNvPr>
          <p:cNvSpPr txBox="1"/>
          <p:nvPr/>
        </p:nvSpPr>
        <p:spPr>
          <a:xfrm>
            <a:off x="376185" y="273993"/>
            <a:ext cx="9068604" cy="53552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nSpc>
                <a:spcPct val="90000"/>
              </a:lnSpc>
              <a:defRPr sz="3000" b="1">
                <a:solidFill>
                  <a:srgbClr val="FFFFFF"/>
                </a:solidFill>
                <a:latin typeface="Exo"/>
                <a:ea typeface="Exo"/>
                <a:cs typeface="Exo"/>
                <a:sym typeface="Exo"/>
              </a:defRPr>
            </a:lvl1pPr>
          </a:lstStyle>
          <a:p>
            <a:r>
              <a:rPr lang="en-US" altLang="zh-CN" sz="3200" dirty="0">
                <a:effectLst/>
                <a:latin typeface="Calibri" panose="020F0502020204030204" pitchFamily="34" charset="0"/>
                <a:ea typeface="宋体" panose="02010600030101010101" pitchFamily="2" charset="-122"/>
                <a:cs typeface="Times New Roman" panose="02020603050405020304" pitchFamily="18" charset="0"/>
              </a:rPr>
              <a:t>Business Model:  Robo-Advisor</a:t>
            </a:r>
            <a:endParaRPr lang="zh-CN" altLang="zh-CN" sz="32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7" name="Content Placeholder 3" descr="Screenshot from 2020-12-19 22-26-04">
            <a:extLst>
              <a:ext uri="{FF2B5EF4-FFF2-40B4-BE49-F238E27FC236}">
                <a16:creationId xmlns:a16="http://schemas.microsoft.com/office/drawing/2014/main" id="{366479CA-3079-4E94-B514-F69447A42B66}"/>
              </a:ext>
            </a:extLst>
          </p:cNvPr>
          <p:cNvPicPr>
            <a:picLocks noChangeAspect="1"/>
          </p:cNvPicPr>
          <p:nvPr/>
        </p:nvPicPr>
        <p:blipFill>
          <a:blip r:embed="rId2"/>
          <a:stretch>
            <a:fillRect/>
          </a:stretch>
        </p:blipFill>
        <p:spPr>
          <a:xfrm>
            <a:off x="376185" y="1634904"/>
            <a:ext cx="5433772" cy="4351655"/>
          </a:xfrm>
          <a:prstGeom prst="rect">
            <a:avLst/>
          </a:prstGeom>
        </p:spPr>
      </p:pic>
      <p:pic>
        <p:nvPicPr>
          <p:cNvPr id="8" name="Content Placeholder 3" descr="Screenshot from 2020-12-19 22-25-01">
            <a:extLst>
              <a:ext uri="{FF2B5EF4-FFF2-40B4-BE49-F238E27FC236}">
                <a16:creationId xmlns:a16="http://schemas.microsoft.com/office/drawing/2014/main" id="{30E46101-C79F-4DD4-AF09-EDCF6B91CFBB}"/>
              </a:ext>
            </a:extLst>
          </p:cNvPr>
          <p:cNvPicPr>
            <a:picLocks noChangeAspect="1"/>
          </p:cNvPicPr>
          <p:nvPr/>
        </p:nvPicPr>
        <p:blipFill>
          <a:blip r:embed="rId3"/>
          <a:stretch>
            <a:fillRect/>
          </a:stretch>
        </p:blipFill>
        <p:spPr>
          <a:xfrm>
            <a:off x="6096000" y="1628677"/>
            <a:ext cx="5861538" cy="4351655"/>
          </a:xfrm>
          <a:prstGeom prst="rect">
            <a:avLst/>
          </a:prstGeom>
        </p:spPr>
      </p:pic>
      <p:sp>
        <p:nvSpPr>
          <p:cNvPr id="19" name="Shape 173">
            <a:extLst>
              <a:ext uri="{FF2B5EF4-FFF2-40B4-BE49-F238E27FC236}">
                <a16:creationId xmlns:a16="http://schemas.microsoft.com/office/drawing/2014/main" id="{74DAC416-C7D0-4953-94B3-C399D9942845}"/>
              </a:ext>
            </a:extLst>
          </p:cNvPr>
          <p:cNvSpPr txBox="1"/>
          <p:nvPr/>
        </p:nvSpPr>
        <p:spPr>
          <a:xfrm>
            <a:off x="1325107" y="1107155"/>
            <a:ext cx="3129014" cy="507827"/>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nSpc>
                <a:spcPct val="90000"/>
              </a:lnSpc>
              <a:defRPr sz="3000" b="1">
                <a:solidFill>
                  <a:srgbClr val="FFFFFF"/>
                </a:solidFill>
                <a:latin typeface="Exo"/>
                <a:ea typeface="Exo"/>
                <a:cs typeface="Exo"/>
                <a:sym typeface="Exo"/>
              </a:defRPr>
            </a:lvl1pPr>
          </a:lstStyle>
          <a:p>
            <a:r>
              <a:rPr lang="en-US" altLang="zh-CN" dirty="0"/>
              <a:t>Efficient Frontier</a:t>
            </a:r>
            <a:endParaRPr lang="en-US" dirty="0"/>
          </a:p>
        </p:txBody>
      </p:sp>
      <p:sp>
        <p:nvSpPr>
          <p:cNvPr id="20" name="Shape 173">
            <a:extLst>
              <a:ext uri="{FF2B5EF4-FFF2-40B4-BE49-F238E27FC236}">
                <a16:creationId xmlns:a16="http://schemas.microsoft.com/office/drawing/2014/main" id="{1B820B8E-E4E2-4785-B39C-A4D7F07E6336}"/>
              </a:ext>
            </a:extLst>
          </p:cNvPr>
          <p:cNvSpPr txBox="1"/>
          <p:nvPr/>
        </p:nvSpPr>
        <p:spPr>
          <a:xfrm>
            <a:off x="7737880" y="1148179"/>
            <a:ext cx="2613045" cy="507827"/>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nSpc>
                <a:spcPct val="90000"/>
              </a:lnSpc>
              <a:defRPr sz="3000" b="1">
                <a:solidFill>
                  <a:srgbClr val="FFFFFF"/>
                </a:solidFill>
                <a:latin typeface="Exo"/>
                <a:ea typeface="Exo"/>
                <a:cs typeface="Exo"/>
                <a:sym typeface="Exo"/>
              </a:defRPr>
            </a:lvl1pPr>
          </a:lstStyle>
          <a:p>
            <a:r>
              <a:rPr lang="en-US" dirty="0"/>
              <a:t>Black </a:t>
            </a:r>
            <a:r>
              <a:rPr lang="en-US" dirty="0" err="1"/>
              <a:t>Litterman</a:t>
            </a:r>
            <a:endParaRPr lang="en-US" dirty="0"/>
          </a:p>
        </p:txBody>
      </p:sp>
      <p:pic>
        <p:nvPicPr>
          <p:cNvPr id="21" name="Google Shape;223;p27">
            <a:extLst>
              <a:ext uri="{FF2B5EF4-FFF2-40B4-BE49-F238E27FC236}">
                <a16:creationId xmlns:a16="http://schemas.microsoft.com/office/drawing/2014/main" id="{CD917E17-EDD7-4A7B-B4A1-F3B09F923921}"/>
              </a:ext>
            </a:extLst>
          </p:cNvPr>
          <p:cNvPicPr preferRelativeResize="0"/>
          <p:nvPr/>
        </p:nvPicPr>
        <p:blipFill>
          <a:blip r:embed="rId4"/>
          <a:srcRect/>
          <a:stretch/>
        </p:blipFill>
        <p:spPr>
          <a:xfrm>
            <a:off x="10228510" y="6184153"/>
            <a:ext cx="1502900" cy="325627"/>
          </a:xfrm>
          <a:prstGeom prst="rect">
            <a:avLst/>
          </a:prstGeom>
          <a:noFill/>
          <a:ln>
            <a:noFill/>
          </a:ln>
        </p:spPr>
      </p:pic>
    </p:spTree>
    <p:extLst>
      <p:ext uri="{BB962C8B-B14F-4D97-AF65-F5344CB8AC3E}">
        <p14:creationId xmlns:p14="http://schemas.microsoft.com/office/powerpoint/2010/main" val="225875849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73">
            <a:extLst>
              <a:ext uri="{FF2B5EF4-FFF2-40B4-BE49-F238E27FC236}">
                <a16:creationId xmlns:a16="http://schemas.microsoft.com/office/drawing/2014/main" id="{7822F5F9-8175-459A-AADE-5229D204CE09}"/>
              </a:ext>
            </a:extLst>
          </p:cNvPr>
          <p:cNvSpPr txBox="1"/>
          <p:nvPr/>
        </p:nvSpPr>
        <p:spPr>
          <a:xfrm>
            <a:off x="309489" y="434662"/>
            <a:ext cx="5355102" cy="507827"/>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nSpc>
                <a:spcPct val="90000"/>
              </a:lnSpc>
              <a:defRPr sz="3000" b="1">
                <a:solidFill>
                  <a:srgbClr val="FFFFFF"/>
                </a:solidFill>
                <a:latin typeface="Exo"/>
                <a:ea typeface="Exo"/>
                <a:cs typeface="Exo"/>
                <a:sym typeface="Exo"/>
              </a:defRPr>
            </a:lvl1pPr>
          </a:lstStyle>
          <a:p>
            <a:r>
              <a:rPr lang="en-US" altLang="zh-CN" dirty="0"/>
              <a:t>Markowitz Efficient Frontier</a:t>
            </a:r>
            <a:endParaRPr dirty="0"/>
          </a:p>
        </p:txBody>
      </p:sp>
      <mc:AlternateContent xmlns:mc="http://schemas.openxmlformats.org/markup-compatibility/2006" xmlns:a14="http://schemas.microsoft.com/office/drawing/2010/main">
        <mc:Choice Requires="a14">
          <p:sp>
            <p:nvSpPr>
              <p:cNvPr id="5" name="TextBox 2">
                <a:extLst>
                  <a:ext uri="{FF2B5EF4-FFF2-40B4-BE49-F238E27FC236}">
                    <a16:creationId xmlns:a16="http://schemas.microsoft.com/office/drawing/2014/main" id="{81A0848F-191D-47E8-94BE-67B4B32033F6}"/>
                  </a:ext>
                </a:extLst>
              </p:cNvPr>
              <p:cNvSpPr txBox="1"/>
              <p:nvPr/>
            </p:nvSpPr>
            <p:spPr>
              <a:xfrm>
                <a:off x="266062" y="1489330"/>
                <a:ext cx="5921990" cy="4228911"/>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defRPr sz="3000">
                    <a:solidFill>
                      <a:srgbClr val="FFFFFF"/>
                    </a:solidFill>
                    <a:latin typeface="Exo"/>
                    <a:ea typeface="Exo"/>
                    <a:cs typeface="Exo"/>
                    <a:sym typeface="Exo"/>
                  </a:defRPr>
                </a:pPr>
                <a:r>
                  <a:rPr lang="en-US" sz="2400" dirty="0"/>
                  <a:t>Mean Variance analysis of portfolio:</a:t>
                </a:r>
              </a:p>
              <a:p>
                <a:pPr>
                  <a:defRPr sz="3000">
                    <a:solidFill>
                      <a:srgbClr val="FFFFFF"/>
                    </a:solidFill>
                    <a:latin typeface="Exo"/>
                    <a:ea typeface="Exo"/>
                    <a:cs typeface="Exo"/>
                    <a:sym typeface="Exo"/>
                  </a:defRPr>
                </a:pPr>
                <a:r>
                  <a:rPr lang="en-US" sz="2000" b="1" dirty="0">
                    <a:solidFill>
                      <a:srgbClr val="ED2F78"/>
                    </a:solidFill>
                  </a:rPr>
                  <a:t>Expected Return:</a:t>
                </a:r>
              </a:p>
              <a:p>
                <a:pPr>
                  <a:defRPr sz="3000">
                    <a:solidFill>
                      <a:srgbClr val="FFFFFF"/>
                    </a:solidFill>
                    <a:latin typeface="Exo"/>
                    <a:ea typeface="Exo"/>
                    <a:cs typeface="Exo"/>
                    <a:sym typeface="Exo"/>
                  </a:defRPr>
                </a:pPr>
                <a:r>
                  <a:rPr lang="en-US" dirty="0"/>
                  <a:t>	𝐸𝑅𝑝=</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si-LK" dirty="0"/>
                  <a:t>𝑤𝑖𝐸(𝑅𝑖)</a:t>
                </a:r>
              </a:p>
              <a:p>
                <a:pPr>
                  <a:defRPr sz="3000">
                    <a:solidFill>
                      <a:srgbClr val="FFFFFF"/>
                    </a:solidFill>
                    <a:latin typeface="Exo"/>
                    <a:ea typeface="Exo"/>
                    <a:cs typeface="Exo"/>
                    <a:sym typeface="Exo"/>
                  </a:defRPr>
                </a:pPr>
                <a:r>
                  <a:rPr lang="en-US" sz="2000" b="1" dirty="0">
                    <a:solidFill>
                      <a:srgbClr val="ED2F78"/>
                    </a:solidFill>
                  </a:rPr>
                  <a:t>Variance:</a:t>
                </a:r>
              </a:p>
              <a:p>
                <a:pPr>
                  <a:defRPr sz="3000">
                    <a:solidFill>
                      <a:srgbClr val="FFFFFF"/>
                    </a:solidFill>
                    <a:latin typeface="Exo"/>
                    <a:ea typeface="Exo"/>
                    <a:cs typeface="Exo"/>
                    <a:sym typeface="Exo"/>
                  </a:defRPr>
                </a:pPr>
                <a14:m>
                  <m:oMath xmlns:m="http://schemas.openxmlformats.org/officeDocument/2006/math">
                    <m:r>
                      <a:rPr lang="en-US" altLang="zh-CN" b="0" i="1" smtClean="0">
                        <a:latin typeface="Cambria Math" panose="02040503050406030204" pitchFamily="18" charset="0"/>
                      </a:rPr>
                      <m:t>  </m:t>
                    </m:r>
                    <m:sSup>
                      <m:sSupPr>
                        <m:ctrlPr>
                          <a:rPr lang="si-LK" altLang="zh-CN" i="1">
                            <a:latin typeface="Cambria Math" panose="02040503050406030204" pitchFamily="18" charset="0"/>
                          </a:rPr>
                        </m:ctrlPr>
                      </m:sSupPr>
                      <m:e>
                        <m:r>
                          <a:rPr lang="zh-CN" altLang="si-LK" i="1">
                            <a:latin typeface="Cambria Math" panose="02040503050406030204" pitchFamily="18" charset="0"/>
                          </a:rPr>
                          <m:t>𝜎</m:t>
                        </m:r>
                        <m:r>
                          <a:rPr lang="en-US" altLang="zh-CN" b="0" i="1" smtClean="0">
                            <a:latin typeface="Cambria Math" panose="02040503050406030204" pitchFamily="18" charset="0"/>
                          </a:rPr>
                          <m:t>𝑝</m:t>
                        </m:r>
                      </m:e>
                      <m:sup>
                        <m:r>
                          <a:rPr lang="en-US" altLang="zh-CN" i="1">
                            <a:latin typeface="Cambria Math" panose="02040503050406030204" pitchFamily="18" charset="0"/>
                          </a:rPr>
                          <m:t>2</m:t>
                        </m:r>
                      </m:sup>
                    </m:sSup>
                    <m:r>
                      <a:rPr lang="en-US" altLang="zh-CN" i="1">
                        <a:latin typeface="Cambria Math" panose="02040503050406030204" pitchFamily="18" charset="0"/>
                      </a:rPr>
                      <m:t> </m:t>
                    </m:r>
                  </m:oMath>
                </a14:m>
                <a:r>
                  <a:rPr lang="en-US" dirty="0"/>
                  <a:t>=</a:t>
                </a:r>
                <a:r>
                  <a:rPr lang="en-US" altLang="zh-CN" dirty="0">
                    <a:ea typeface="Cambria Math" panose="02040503050406030204" pitchFamily="18" charset="0"/>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 </m:t>
                    </m:r>
                    <m:sSup>
                      <m:sSupPr>
                        <m:ctrlPr>
                          <a:rPr lang="si-LK" altLang="zh-CN" i="1" smtClean="0">
                            <a:latin typeface="Cambria Math" panose="02040503050406030204" pitchFamily="18" charset="0"/>
                          </a:rPr>
                        </m:ctrlPr>
                      </m:sSupPr>
                      <m:e>
                        <m:r>
                          <a:rPr lang="en-US" altLang="zh-CN" b="0" i="1" smtClean="0">
                            <a:latin typeface="Cambria Math" panose="02040503050406030204" pitchFamily="18" charset="0"/>
                          </a:rPr>
                          <m:t>𝑤𝑖</m:t>
                        </m:r>
                      </m:e>
                      <m:sup>
                        <m:r>
                          <a:rPr lang="en-US" altLang="zh-CN" b="0" i="1" smtClean="0">
                            <a:latin typeface="Cambria Math" panose="02040503050406030204" pitchFamily="18" charset="0"/>
                          </a:rPr>
                          <m:t>2</m:t>
                        </m:r>
                      </m:sup>
                    </m:sSup>
                  </m:oMath>
                </a14:m>
                <a:r>
                  <a:rPr lang="si-LK" altLang="zh-CN" dirty="0"/>
                  <a:t> </a:t>
                </a:r>
                <a14:m>
                  <m:oMath xmlns:m="http://schemas.openxmlformats.org/officeDocument/2006/math">
                    <m:sSup>
                      <m:sSupPr>
                        <m:ctrlPr>
                          <a:rPr lang="si-LK" altLang="zh-CN" i="1" smtClean="0">
                            <a:latin typeface="Cambria Math" panose="02040503050406030204" pitchFamily="18" charset="0"/>
                          </a:rPr>
                        </m:ctrlPr>
                      </m:sSupPr>
                      <m:e>
                        <m:r>
                          <a:rPr lang="zh-CN" altLang="si-LK" i="1" smtClean="0">
                            <a:latin typeface="Cambria Math" panose="02040503050406030204" pitchFamily="18" charset="0"/>
                          </a:rPr>
                          <m:t>𝜎</m:t>
                        </m:r>
                        <m:r>
                          <a:rPr lang="en-US" altLang="zh-CN" i="1">
                            <a:latin typeface="Cambria Math" panose="02040503050406030204" pitchFamily="18" charset="0"/>
                          </a:rPr>
                          <m:t>𝑖</m:t>
                        </m:r>
                      </m:e>
                      <m:sup>
                        <m:r>
                          <a:rPr lang="en-US" altLang="zh-CN" i="1">
                            <a:latin typeface="Cambria Math" panose="02040503050406030204" pitchFamily="18" charset="0"/>
                          </a:rPr>
                          <m:t>2</m:t>
                        </m:r>
                      </m:sup>
                    </m:sSup>
                    <m:r>
                      <a:rPr lang="en-US" altLang="zh-CN" i="1">
                        <a:latin typeface="Cambria Math" panose="02040503050406030204" pitchFamily="18" charset="0"/>
                      </a:rPr>
                      <m:t> </m:t>
                    </m:r>
                  </m:oMath>
                </a14:m>
                <a:r>
                  <a:rPr lang="si-LK" dirty="0"/>
                  <a:t>+</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 ∑ </m:t>
                    </m:r>
                  </m:oMath>
                </a14:m>
                <a:r>
                  <a:rPr lang="si-LK" altLang="zh-CN" dirty="0"/>
                  <a:t>𝑤𝑖𝑤𝑗𝜎𝑖𝜎𝑗𝜌𝑖𝑗</a:t>
                </a:r>
                <a:endParaRPr lang="en-US" altLang="zh-CN" dirty="0"/>
              </a:p>
              <a:p>
                <a:pPr>
                  <a:defRPr sz="3000">
                    <a:solidFill>
                      <a:srgbClr val="FFFFFF"/>
                    </a:solidFill>
                    <a:latin typeface="Exo"/>
                    <a:ea typeface="Exo"/>
                    <a:cs typeface="Exo"/>
                    <a:sym typeface="Exo"/>
                  </a:defRPr>
                </a:pPr>
                <a:endParaRPr lang="en-US" altLang="zh-CN" dirty="0"/>
              </a:p>
              <a:p>
                <a:pPr>
                  <a:defRPr sz="3000">
                    <a:solidFill>
                      <a:srgbClr val="FFFFFF"/>
                    </a:solidFill>
                    <a:latin typeface="Exo"/>
                    <a:ea typeface="Exo"/>
                    <a:cs typeface="Exo"/>
                    <a:sym typeface="Exo"/>
                  </a:defRPr>
                </a:pPr>
                <a:r>
                  <a:rPr lang="en-US" altLang="zh-CN" sz="3200" dirty="0"/>
                  <a:t>Strategy:</a:t>
                </a:r>
                <a:endParaRPr lang="en-US" altLang="zh-CN" sz="2400" dirty="0"/>
              </a:p>
              <a:p>
                <a:pPr>
                  <a:defRPr sz="3000">
                    <a:solidFill>
                      <a:srgbClr val="FFFFFF"/>
                    </a:solidFill>
                    <a:latin typeface="Exo"/>
                    <a:ea typeface="Exo"/>
                    <a:cs typeface="Exo"/>
                    <a:sym typeface="Exo"/>
                  </a:defRPr>
                </a:pPr>
                <a:r>
                  <a:rPr lang="en-US" altLang="zh-CN" sz="2400" dirty="0">
                    <a:solidFill>
                      <a:srgbClr val="ED2F78"/>
                    </a:solidFill>
                  </a:rPr>
                  <a:t>            1.  Max (𝐸𝑅𝑝)</a:t>
                </a:r>
              </a:p>
              <a:p>
                <a:pPr>
                  <a:defRPr sz="3000">
                    <a:solidFill>
                      <a:srgbClr val="FFFFFF"/>
                    </a:solidFill>
                    <a:latin typeface="Exo"/>
                    <a:ea typeface="Exo"/>
                    <a:cs typeface="Exo"/>
                    <a:sym typeface="Exo"/>
                  </a:defRPr>
                </a:pPr>
                <a:r>
                  <a:rPr lang="en-US" altLang="zh-CN" sz="2400" dirty="0">
                    <a:solidFill>
                      <a:srgbClr val="ED2F78"/>
                    </a:solidFill>
                  </a:rPr>
                  <a:t>            2.  Min (𝜎𝑝)</a:t>
                </a:r>
              </a:p>
              <a:p>
                <a:pPr>
                  <a:defRPr sz="3000">
                    <a:solidFill>
                      <a:srgbClr val="FFFFFF"/>
                    </a:solidFill>
                    <a:latin typeface="Exo"/>
                    <a:ea typeface="Exo"/>
                    <a:cs typeface="Exo"/>
                    <a:sym typeface="Exo"/>
                  </a:defRPr>
                </a:pPr>
                <a:r>
                  <a:rPr lang="en-US" altLang="zh-CN" sz="2400" dirty="0">
                    <a:solidFill>
                      <a:srgbClr val="ED2F78"/>
                    </a:solidFill>
                  </a:rPr>
                  <a:t>            3.  Max (Sharpe Ratio) = Max (</a:t>
                </a:r>
                <a14:m>
                  <m:oMath xmlns:m="http://schemas.openxmlformats.org/officeDocument/2006/math">
                    <m:f>
                      <m:fPr>
                        <m:ctrlPr>
                          <a:rPr lang="en-US" altLang="zh-CN" sz="2400" i="1" dirty="0" smtClean="0">
                            <a:solidFill>
                              <a:srgbClr val="ED2F78"/>
                            </a:solidFill>
                            <a:latin typeface="Cambria Math" panose="02040503050406030204" pitchFamily="18" charset="0"/>
                          </a:rPr>
                        </m:ctrlPr>
                      </m:fPr>
                      <m:num>
                        <m:r>
                          <a:rPr lang="zh-CN" altLang="en-US" sz="2400" i="1" dirty="0">
                            <a:solidFill>
                              <a:srgbClr val="ED2F78"/>
                            </a:solidFill>
                            <a:latin typeface="Cambria Math" panose="02040503050406030204" pitchFamily="18" charset="0"/>
                          </a:rPr>
                          <m:t>𝑟</m:t>
                        </m:r>
                        <m:r>
                          <a:rPr lang="zh-CN" altLang="en-US" sz="2400" i="1" dirty="0">
                            <a:solidFill>
                              <a:srgbClr val="ED2F78"/>
                            </a:solidFill>
                            <a:latin typeface="Cambria Math" panose="02040503050406030204" pitchFamily="18" charset="0"/>
                          </a:rPr>
                          <m:t>−</m:t>
                        </m:r>
                        <m:r>
                          <a:rPr lang="zh-CN" altLang="en-US" sz="2400" i="1" dirty="0">
                            <a:solidFill>
                              <a:srgbClr val="ED2F78"/>
                            </a:solidFill>
                            <a:latin typeface="Cambria Math" panose="02040503050406030204" pitchFamily="18" charset="0"/>
                          </a:rPr>
                          <m:t>𝑟𝑓</m:t>
                        </m:r>
                      </m:num>
                      <m:den>
                        <m:r>
                          <a:rPr lang="zh-CN" altLang="en-US" sz="2400" i="1" dirty="0">
                            <a:solidFill>
                              <a:srgbClr val="ED2F78"/>
                            </a:solidFill>
                            <a:latin typeface="Cambria Math" panose="02040503050406030204" pitchFamily="18" charset="0"/>
                          </a:rPr>
                          <m:t>𝜎</m:t>
                        </m:r>
                      </m:den>
                    </m:f>
                  </m:oMath>
                </a14:m>
                <a:r>
                  <a:rPr lang="en-US" sz="2400" dirty="0">
                    <a:solidFill>
                      <a:srgbClr val="ED2F78"/>
                    </a:solidFill>
                  </a:rPr>
                  <a:t>)</a:t>
                </a:r>
                <a:endParaRPr lang="si-LK" sz="2400" dirty="0">
                  <a:solidFill>
                    <a:srgbClr val="ED2F78"/>
                  </a:solidFill>
                </a:endParaRPr>
              </a:p>
            </p:txBody>
          </p:sp>
        </mc:Choice>
        <mc:Fallback xmlns="">
          <p:sp>
            <p:nvSpPr>
              <p:cNvPr id="5" name="TextBox 2">
                <a:extLst>
                  <a:ext uri="{FF2B5EF4-FFF2-40B4-BE49-F238E27FC236}">
                    <a16:creationId xmlns:a16="http://schemas.microsoft.com/office/drawing/2014/main" id="{81A0848F-191D-47E8-94BE-67B4B32033F6}"/>
                  </a:ext>
                </a:extLst>
              </p:cNvPr>
              <p:cNvSpPr txBox="1">
                <a:spLocks noRot="1" noChangeAspect="1" noMove="1" noResize="1" noEditPoints="1" noAdjustHandles="1" noChangeArrowheads="1" noChangeShapeType="1" noTextEdit="1"/>
              </p:cNvSpPr>
              <p:nvPr/>
            </p:nvSpPr>
            <p:spPr>
              <a:xfrm>
                <a:off x="266062" y="1489330"/>
                <a:ext cx="5921990" cy="4228911"/>
              </a:xfrm>
              <a:prstGeom prst="rect">
                <a:avLst/>
              </a:prstGeom>
              <a:blipFill>
                <a:blip r:embed="rId2"/>
                <a:stretch>
                  <a:fillRect l="-3399" t="-1153" r="-2781" b="-576"/>
                </a:stretch>
              </a:blipFill>
              <a:ln w="12700">
                <a:miter lim="400000"/>
              </a:ln>
              <a:extLst>
                <a:ext uri="{C572A759-6A51-4108-AA02-DFA0A04FC94B}">
                  <ma14:wrappingTextBoxFlag xmlns="" xmlns:ma14="http://schemas.microsoft.com/office/mac/drawingml/2011/main" val="1"/>
                </a:ext>
              </a:extLst>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BA23CE5B-513A-4D8D-9ADB-935F9DD1BF39}"/>
              </a:ext>
            </a:extLst>
          </p:cNvPr>
          <p:cNvPicPr>
            <a:picLocks noChangeAspect="1"/>
          </p:cNvPicPr>
          <p:nvPr/>
        </p:nvPicPr>
        <p:blipFill>
          <a:blip r:embed="rId3"/>
          <a:stretch>
            <a:fillRect/>
          </a:stretch>
        </p:blipFill>
        <p:spPr>
          <a:xfrm>
            <a:off x="6188052" y="1119771"/>
            <a:ext cx="5737886" cy="4618458"/>
          </a:xfrm>
          <a:prstGeom prst="rect">
            <a:avLst/>
          </a:prstGeom>
        </p:spPr>
      </p:pic>
      <p:pic>
        <p:nvPicPr>
          <p:cNvPr id="10" name="Google Shape;223;p27">
            <a:extLst>
              <a:ext uri="{FF2B5EF4-FFF2-40B4-BE49-F238E27FC236}">
                <a16:creationId xmlns:a16="http://schemas.microsoft.com/office/drawing/2014/main" id="{6759EAB1-5D62-4CF1-A720-E6AEE3A4B45C}"/>
              </a:ext>
            </a:extLst>
          </p:cNvPr>
          <p:cNvPicPr preferRelativeResize="0"/>
          <p:nvPr/>
        </p:nvPicPr>
        <p:blipFill>
          <a:blip r:embed="rId4"/>
          <a:srcRect/>
          <a:stretch/>
        </p:blipFill>
        <p:spPr>
          <a:xfrm>
            <a:off x="10228510" y="6184153"/>
            <a:ext cx="1502900" cy="325627"/>
          </a:xfrm>
          <a:prstGeom prst="rect">
            <a:avLst/>
          </a:prstGeom>
          <a:noFill/>
          <a:ln>
            <a:noFill/>
          </a:ln>
        </p:spPr>
      </p:pic>
    </p:spTree>
    <p:extLst>
      <p:ext uri="{BB962C8B-B14F-4D97-AF65-F5344CB8AC3E}">
        <p14:creationId xmlns:p14="http://schemas.microsoft.com/office/powerpoint/2010/main" val="65722743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73">
            <a:extLst>
              <a:ext uri="{FF2B5EF4-FFF2-40B4-BE49-F238E27FC236}">
                <a16:creationId xmlns:a16="http://schemas.microsoft.com/office/drawing/2014/main" id="{378CB3A5-0ABE-436A-B29C-4F6AE16275E2}"/>
              </a:ext>
            </a:extLst>
          </p:cNvPr>
          <p:cNvSpPr txBox="1"/>
          <p:nvPr/>
        </p:nvSpPr>
        <p:spPr>
          <a:xfrm>
            <a:off x="376185" y="273993"/>
            <a:ext cx="9068604" cy="95102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nSpc>
                <a:spcPct val="90000"/>
              </a:lnSpc>
              <a:defRPr sz="3000" b="1">
                <a:solidFill>
                  <a:srgbClr val="FFFFFF"/>
                </a:solidFill>
                <a:latin typeface="Exo"/>
                <a:ea typeface="Exo"/>
                <a:cs typeface="Exo"/>
                <a:sym typeface="Exo"/>
              </a:defRPr>
            </a:lvl1pPr>
          </a:lstStyle>
          <a:p>
            <a:r>
              <a:rPr lang="en-US" altLang="zh-CN" sz="3200" dirty="0">
                <a:effectLst/>
                <a:latin typeface="Calibri" panose="020F0502020204030204" pitchFamily="34" charset="0"/>
                <a:ea typeface="宋体" panose="02010600030101010101" pitchFamily="2" charset="-122"/>
                <a:cs typeface="Times New Roman" panose="02020603050405020304" pitchFamily="18" charset="0"/>
              </a:rPr>
              <a:t>Business Model</a:t>
            </a:r>
            <a:endParaRPr lang="zh-CN" altLang="zh-CN" sz="3200" dirty="0">
              <a:effectLst/>
              <a:latin typeface="Calibri" panose="020F0502020204030204" pitchFamily="34" charset="0"/>
              <a:ea typeface="宋体" panose="02010600030101010101" pitchFamily="2" charset="-122"/>
              <a:cs typeface="Times New Roman" panose="02020603050405020304" pitchFamily="18" charset="0"/>
            </a:endParaRPr>
          </a:p>
          <a:p>
            <a:r>
              <a:rPr lang="en-US" dirty="0"/>
              <a:t>          Black </a:t>
            </a:r>
            <a:r>
              <a:rPr lang="en-US" dirty="0" err="1"/>
              <a:t>Litterman</a:t>
            </a:r>
            <a:r>
              <a:rPr lang="en-US" dirty="0"/>
              <a:t>:</a:t>
            </a:r>
            <a:r>
              <a:rPr lang="en-US" altLang="en-US" dirty="0"/>
              <a:t>  Why improve?</a:t>
            </a:r>
            <a:endParaRPr lang="en-US" dirty="0"/>
          </a:p>
        </p:txBody>
      </p:sp>
      <p:pic>
        <p:nvPicPr>
          <p:cNvPr id="5" name="Google Shape;223;p27">
            <a:extLst>
              <a:ext uri="{FF2B5EF4-FFF2-40B4-BE49-F238E27FC236}">
                <a16:creationId xmlns:a16="http://schemas.microsoft.com/office/drawing/2014/main" id="{3060FD9E-4BA1-4A1E-81E2-179CA7E22AE4}"/>
              </a:ext>
            </a:extLst>
          </p:cNvPr>
          <p:cNvPicPr preferRelativeResize="0"/>
          <p:nvPr/>
        </p:nvPicPr>
        <p:blipFill>
          <a:blip r:embed="rId2"/>
          <a:srcRect/>
          <a:stretch/>
        </p:blipFill>
        <p:spPr>
          <a:xfrm>
            <a:off x="10228510" y="6184153"/>
            <a:ext cx="1502900" cy="325627"/>
          </a:xfrm>
          <a:prstGeom prst="rect">
            <a:avLst/>
          </a:prstGeom>
          <a:noFill/>
          <a:ln>
            <a:noFill/>
          </a:ln>
        </p:spPr>
      </p:pic>
    </p:spTree>
    <p:extLst>
      <p:ext uri="{BB962C8B-B14F-4D97-AF65-F5344CB8AC3E}">
        <p14:creationId xmlns:p14="http://schemas.microsoft.com/office/powerpoint/2010/main" val="72490154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23;p27">
            <a:extLst>
              <a:ext uri="{FF2B5EF4-FFF2-40B4-BE49-F238E27FC236}">
                <a16:creationId xmlns:a16="http://schemas.microsoft.com/office/drawing/2014/main" id="{B7BE733D-6D8F-4B2E-AD72-A10CFA3B512C}"/>
              </a:ext>
            </a:extLst>
          </p:cNvPr>
          <p:cNvPicPr preferRelativeResize="0"/>
          <p:nvPr/>
        </p:nvPicPr>
        <p:blipFill>
          <a:blip r:embed="rId2"/>
          <a:srcRect/>
          <a:stretch/>
        </p:blipFill>
        <p:spPr>
          <a:xfrm>
            <a:off x="10228510" y="6184153"/>
            <a:ext cx="1502900" cy="325627"/>
          </a:xfrm>
          <a:prstGeom prst="rect">
            <a:avLst/>
          </a:prstGeom>
          <a:noFill/>
          <a:ln>
            <a:noFill/>
          </a:ln>
        </p:spPr>
      </p:pic>
      <p:sp>
        <p:nvSpPr>
          <p:cNvPr id="9" name="Shape 173">
            <a:extLst>
              <a:ext uri="{FF2B5EF4-FFF2-40B4-BE49-F238E27FC236}">
                <a16:creationId xmlns:a16="http://schemas.microsoft.com/office/drawing/2014/main" id="{D657FFD5-1218-47F6-9342-A8661AE54F05}"/>
              </a:ext>
            </a:extLst>
          </p:cNvPr>
          <p:cNvSpPr txBox="1"/>
          <p:nvPr/>
        </p:nvSpPr>
        <p:spPr>
          <a:xfrm>
            <a:off x="376185" y="298775"/>
            <a:ext cx="9068604" cy="50782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nSpc>
                <a:spcPct val="90000"/>
              </a:lnSpc>
              <a:defRPr sz="3000" b="1">
                <a:solidFill>
                  <a:srgbClr val="FFFFFF"/>
                </a:solidFill>
                <a:latin typeface="Exo"/>
                <a:ea typeface="Exo"/>
                <a:cs typeface="Exo"/>
                <a:sym typeface="Exo"/>
              </a:defRPr>
            </a:lvl1pPr>
          </a:lstStyle>
          <a:p>
            <a:r>
              <a:rPr lang="en-US" dirty="0"/>
              <a:t>Black </a:t>
            </a:r>
            <a:r>
              <a:rPr lang="en-US" dirty="0" err="1"/>
              <a:t>Litterman</a:t>
            </a:r>
            <a:r>
              <a:rPr lang="en-US" dirty="0"/>
              <a:t>:   Basic idea</a:t>
            </a:r>
          </a:p>
        </p:txBody>
      </p:sp>
    </p:spTree>
    <p:extLst>
      <p:ext uri="{BB962C8B-B14F-4D97-AF65-F5344CB8AC3E}">
        <p14:creationId xmlns:p14="http://schemas.microsoft.com/office/powerpoint/2010/main" val="397449682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73">
            <a:extLst>
              <a:ext uri="{FF2B5EF4-FFF2-40B4-BE49-F238E27FC236}">
                <a16:creationId xmlns:a16="http://schemas.microsoft.com/office/drawing/2014/main" id="{EC03495D-D9EC-4FCD-BE26-8EDDB8945821}"/>
              </a:ext>
            </a:extLst>
          </p:cNvPr>
          <p:cNvSpPr txBox="1"/>
          <p:nvPr/>
        </p:nvSpPr>
        <p:spPr>
          <a:xfrm>
            <a:off x="376185" y="298775"/>
            <a:ext cx="9068604" cy="92332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nSpc>
                <a:spcPct val="90000"/>
              </a:lnSpc>
              <a:defRPr sz="3000" b="1">
                <a:solidFill>
                  <a:srgbClr val="FFFFFF"/>
                </a:solidFill>
                <a:latin typeface="Exo"/>
                <a:ea typeface="Exo"/>
                <a:cs typeface="Exo"/>
                <a:sym typeface="Exo"/>
              </a:defRPr>
            </a:lvl1pPr>
          </a:lstStyle>
          <a:p>
            <a:r>
              <a:rPr lang="en-US" dirty="0"/>
              <a:t>Replicate key component:</a:t>
            </a:r>
          </a:p>
          <a:p>
            <a:r>
              <a:rPr lang="en-US" dirty="0"/>
              <a:t>	Basic assumptions</a:t>
            </a:r>
          </a:p>
        </p:txBody>
      </p:sp>
      <p:sp>
        <p:nvSpPr>
          <p:cNvPr id="8" name="文本框 7">
            <a:extLst>
              <a:ext uri="{FF2B5EF4-FFF2-40B4-BE49-F238E27FC236}">
                <a16:creationId xmlns:a16="http://schemas.microsoft.com/office/drawing/2014/main" id="{CB4E29D7-A81C-4F02-AC98-BA6534876894}"/>
              </a:ext>
            </a:extLst>
          </p:cNvPr>
          <p:cNvSpPr txBox="1"/>
          <p:nvPr/>
        </p:nvSpPr>
        <p:spPr>
          <a:xfrm>
            <a:off x="3049172" y="3240817"/>
            <a:ext cx="609834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1800" b="1" dirty="0">
                <a:effectLst/>
                <a:latin typeface="Calibri" panose="020F0502020204030204" pitchFamily="34" charset="0"/>
                <a:ea typeface="宋体" panose="02010600030101010101" pitchFamily="2" charset="-122"/>
                <a:cs typeface="Times New Roman" panose="02020603050405020304" pitchFamily="18" charset="0"/>
              </a:rPr>
              <a:t>Basic Assumption</a:t>
            </a:r>
            <a:endParaRPr lang="zh-CN" altLang="en-US" dirty="0"/>
          </a:p>
        </p:txBody>
      </p:sp>
      <p:sp>
        <p:nvSpPr>
          <p:cNvPr id="9" name="TextBox 2">
            <a:extLst>
              <a:ext uri="{FF2B5EF4-FFF2-40B4-BE49-F238E27FC236}">
                <a16:creationId xmlns:a16="http://schemas.microsoft.com/office/drawing/2014/main" id="{4DCE6F36-06A7-40A1-AF09-DD88D792E5D2}"/>
              </a:ext>
            </a:extLst>
          </p:cNvPr>
          <p:cNvSpPr txBox="1"/>
          <p:nvPr/>
        </p:nvSpPr>
        <p:spPr>
          <a:xfrm>
            <a:off x="510695" y="1450995"/>
            <a:ext cx="10884135" cy="4893643"/>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342900" indent="-342900">
              <a:buFont typeface="Wingdings" panose="05000000000000000000" pitchFamily="2" charset="2"/>
              <a:buChar char="Ø"/>
              <a:defRPr sz="3000">
                <a:solidFill>
                  <a:srgbClr val="FFFFFF"/>
                </a:solidFill>
                <a:latin typeface="Exo"/>
                <a:ea typeface="Exo"/>
                <a:cs typeface="Exo"/>
                <a:sym typeface="Exo"/>
              </a:defRPr>
            </a:pPr>
            <a:r>
              <a:rPr lang="en-US" sz="2400" dirty="0"/>
              <a:t>In our toy example, our universe has only </a:t>
            </a:r>
            <a:r>
              <a:rPr lang="en-US" sz="2400" b="1" dirty="0">
                <a:solidFill>
                  <a:srgbClr val="ED2F78"/>
                </a:solidFill>
              </a:rPr>
              <a:t>Top20 (by Market Cap) S&amp;P500 symbols</a:t>
            </a:r>
            <a:r>
              <a:rPr lang="en-US" sz="2400" dirty="0"/>
              <a:t>. Though in real case, our base assets can be any </a:t>
            </a:r>
            <a:r>
              <a:rPr lang="en-US" sz="2400" b="1" dirty="0">
                <a:solidFill>
                  <a:srgbClr val="ED2F78"/>
                </a:solidFill>
              </a:rPr>
              <a:t>global asset such as stocks, bonds, ETF</a:t>
            </a:r>
            <a:r>
              <a:rPr lang="en-US" sz="2400" dirty="0"/>
              <a:t> and so on. We can do that for real case.</a:t>
            </a:r>
          </a:p>
          <a:p>
            <a:pPr marL="342900" indent="-342900">
              <a:buFont typeface="Wingdings" panose="05000000000000000000" pitchFamily="2" charset="2"/>
              <a:buChar char="Ø"/>
              <a:defRPr sz="3000">
                <a:solidFill>
                  <a:srgbClr val="FFFFFF"/>
                </a:solidFill>
                <a:latin typeface="Exo"/>
                <a:ea typeface="Exo"/>
                <a:cs typeface="Exo"/>
                <a:sym typeface="Exo"/>
              </a:defRPr>
            </a:pPr>
            <a:endParaRPr lang="en-US" sz="2400" dirty="0"/>
          </a:p>
          <a:p>
            <a:pPr marL="342900" indent="-342900">
              <a:buFont typeface="Wingdings" panose="05000000000000000000" pitchFamily="2" charset="2"/>
              <a:buChar char="Ø"/>
              <a:defRPr sz="3000">
                <a:solidFill>
                  <a:srgbClr val="FFFFFF"/>
                </a:solidFill>
                <a:latin typeface="Exo"/>
                <a:ea typeface="Exo"/>
                <a:cs typeface="Exo"/>
                <a:sym typeface="Exo"/>
              </a:defRPr>
            </a:pPr>
            <a:r>
              <a:rPr lang="en-US" sz="2400" dirty="0"/>
              <a:t>We use 10-Year Treasure Rate of the day 09/30/2020, which is </a:t>
            </a:r>
            <a:r>
              <a:rPr lang="en-US" sz="2400" b="1" dirty="0">
                <a:solidFill>
                  <a:srgbClr val="ED2F78"/>
                </a:solidFill>
              </a:rPr>
              <a:t>0.69%</a:t>
            </a:r>
            <a:r>
              <a:rPr lang="en-US" sz="2400" dirty="0"/>
              <a:t> as </a:t>
            </a:r>
            <a:r>
              <a:rPr lang="en-US" sz="2400" b="1" dirty="0">
                <a:solidFill>
                  <a:srgbClr val="ED2F78"/>
                </a:solidFill>
              </a:rPr>
              <a:t>our risk-free-rate</a:t>
            </a:r>
            <a:r>
              <a:rPr lang="en-US" sz="2400" dirty="0"/>
              <a:t>. </a:t>
            </a:r>
            <a:r>
              <a:rPr lang="en-US" sz="2400" b="1" dirty="0">
                <a:solidFill>
                  <a:srgbClr val="ED2F78"/>
                </a:solidFill>
              </a:rPr>
              <a:t>Data range</a:t>
            </a:r>
            <a:r>
              <a:rPr lang="en-US" sz="2400" dirty="0"/>
              <a:t> to </a:t>
            </a:r>
            <a:r>
              <a:rPr lang="en-US" sz="2400" b="1" dirty="0">
                <a:solidFill>
                  <a:srgbClr val="ED2F78"/>
                </a:solidFill>
              </a:rPr>
              <a:t>09/30/2020</a:t>
            </a:r>
            <a:r>
              <a:rPr lang="en-US" sz="2400" dirty="0"/>
              <a:t>.</a:t>
            </a:r>
          </a:p>
          <a:p>
            <a:pPr marL="342900" indent="-342900">
              <a:buFont typeface="Wingdings" panose="05000000000000000000" pitchFamily="2" charset="2"/>
              <a:buChar char="Ø"/>
              <a:defRPr sz="3000">
                <a:solidFill>
                  <a:srgbClr val="FFFFFF"/>
                </a:solidFill>
                <a:latin typeface="Exo"/>
                <a:ea typeface="Exo"/>
                <a:cs typeface="Exo"/>
                <a:sym typeface="Exo"/>
              </a:defRPr>
            </a:pPr>
            <a:endParaRPr lang="en-US" sz="2400" dirty="0"/>
          </a:p>
          <a:p>
            <a:pPr marL="342900" indent="-342900">
              <a:buFont typeface="Wingdings" panose="05000000000000000000" pitchFamily="2" charset="2"/>
              <a:buChar char="Ø"/>
              <a:defRPr sz="3000">
                <a:solidFill>
                  <a:srgbClr val="FFFFFF"/>
                </a:solidFill>
                <a:latin typeface="Exo"/>
                <a:ea typeface="Exo"/>
                <a:cs typeface="Exo"/>
                <a:sym typeface="Exo"/>
              </a:defRPr>
            </a:pPr>
            <a:r>
              <a:rPr lang="en-US" sz="2400" dirty="0"/>
              <a:t>Views: </a:t>
            </a:r>
            <a:r>
              <a:rPr lang="en-US" sz="2400" b="1" dirty="0">
                <a:solidFill>
                  <a:srgbClr val="ED2F78"/>
                </a:solidFill>
              </a:rPr>
              <a:t>Use the annualized mean return of next two month’s return as our views</a:t>
            </a:r>
            <a:r>
              <a:rPr lang="en-US" sz="2400" dirty="0"/>
              <a:t>. In real case, we can combine with some machine learning tectonics such as LSTM or some Time Series Prediction methods to generate our views. (absolute views)</a:t>
            </a:r>
          </a:p>
          <a:p>
            <a:pPr marL="342900" indent="-342900">
              <a:buFont typeface="Wingdings" panose="05000000000000000000" pitchFamily="2" charset="2"/>
              <a:buChar char="Ø"/>
              <a:defRPr sz="3000">
                <a:solidFill>
                  <a:srgbClr val="FFFFFF"/>
                </a:solidFill>
                <a:latin typeface="Exo"/>
                <a:ea typeface="Exo"/>
                <a:cs typeface="Exo"/>
                <a:sym typeface="Exo"/>
              </a:defRPr>
            </a:pPr>
            <a:endParaRPr lang="en-US" sz="2400" dirty="0"/>
          </a:p>
          <a:p>
            <a:pPr marL="342900" indent="-342900">
              <a:buFont typeface="Wingdings" panose="05000000000000000000" pitchFamily="2" charset="2"/>
              <a:buChar char="Ø"/>
              <a:defRPr sz="3000">
                <a:solidFill>
                  <a:srgbClr val="FFFFFF"/>
                </a:solidFill>
                <a:latin typeface="Exo"/>
                <a:ea typeface="Exo"/>
                <a:cs typeface="Exo"/>
                <a:sym typeface="Exo"/>
              </a:defRPr>
            </a:pPr>
            <a:r>
              <a:rPr lang="en-US" sz="2400" dirty="0"/>
              <a:t>For </a:t>
            </a:r>
            <a:r>
              <a:rPr lang="en-US" sz="2400" b="1" dirty="0">
                <a:solidFill>
                  <a:srgbClr val="ED2F78"/>
                </a:solidFill>
              </a:rPr>
              <a:t>Back-testing</a:t>
            </a:r>
            <a:r>
              <a:rPr lang="en-US" sz="2400" dirty="0"/>
              <a:t>, We choose the </a:t>
            </a:r>
            <a:r>
              <a:rPr lang="en-US" sz="2400" b="1" dirty="0">
                <a:solidFill>
                  <a:srgbClr val="ED2F78"/>
                </a:solidFill>
              </a:rPr>
              <a:t>month 1, 3, 6, 9</a:t>
            </a:r>
            <a:r>
              <a:rPr lang="en-US" sz="2400" dirty="0"/>
              <a:t> as our </a:t>
            </a:r>
            <a:r>
              <a:rPr lang="en-US" sz="2400" b="1" dirty="0">
                <a:solidFill>
                  <a:srgbClr val="ED2F78"/>
                </a:solidFill>
              </a:rPr>
              <a:t>rebalance months</a:t>
            </a:r>
            <a:r>
              <a:rPr lang="en-US" sz="2400" dirty="0"/>
              <a:t>. Set </a:t>
            </a:r>
            <a:r>
              <a:rPr lang="en-US" sz="2400" b="1" dirty="0">
                <a:solidFill>
                  <a:srgbClr val="ED2F78"/>
                </a:solidFill>
              </a:rPr>
              <a:t>start cash as 10,000, and commission rate as 0.003</a:t>
            </a:r>
            <a:r>
              <a:rPr lang="en-US" altLang="zh-CN" sz="2400" dirty="0"/>
              <a:t>.</a:t>
            </a:r>
            <a:endParaRPr lang="en-US" sz="2400" b="1" dirty="0">
              <a:solidFill>
                <a:srgbClr val="ED2F78"/>
              </a:solidFill>
            </a:endParaRPr>
          </a:p>
        </p:txBody>
      </p:sp>
      <p:pic>
        <p:nvPicPr>
          <p:cNvPr id="10" name="Google Shape;223;p27">
            <a:extLst>
              <a:ext uri="{FF2B5EF4-FFF2-40B4-BE49-F238E27FC236}">
                <a16:creationId xmlns:a16="http://schemas.microsoft.com/office/drawing/2014/main" id="{F8770161-C26B-4DDE-AF91-80899FA8C318}"/>
              </a:ext>
            </a:extLst>
          </p:cNvPr>
          <p:cNvPicPr preferRelativeResize="0"/>
          <p:nvPr/>
        </p:nvPicPr>
        <p:blipFill>
          <a:blip r:embed="rId2"/>
          <a:srcRect/>
          <a:stretch/>
        </p:blipFill>
        <p:spPr>
          <a:xfrm>
            <a:off x="10228510" y="6184153"/>
            <a:ext cx="1502900" cy="325627"/>
          </a:xfrm>
          <a:prstGeom prst="rect">
            <a:avLst/>
          </a:prstGeom>
          <a:noFill/>
          <a:ln>
            <a:noFill/>
          </a:ln>
        </p:spPr>
      </p:pic>
    </p:spTree>
    <p:extLst>
      <p:ext uri="{BB962C8B-B14F-4D97-AF65-F5344CB8AC3E}">
        <p14:creationId xmlns:p14="http://schemas.microsoft.com/office/powerpoint/2010/main" val="294343079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descr="Screenshot from 2020-12-19 22-01-46">
            <a:extLst>
              <a:ext uri="{FF2B5EF4-FFF2-40B4-BE49-F238E27FC236}">
                <a16:creationId xmlns:a16="http://schemas.microsoft.com/office/drawing/2014/main" id="{D92A4315-59A7-4B94-B863-304E84C0E89C}"/>
              </a:ext>
            </a:extLst>
          </p:cNvPr>
          <p:cNvPicPr>
            <a:picLocks noChangeAspect="1"/>
          </p:cNvPicPr>
          <p:nvPr/>
        </p:nvPicPr>
        <p:blipFill>
          <a:blip r:embed="rId2"/>
          <a:stretch>
            <a:fillRect/>
          </a:stretch>
        </p:blipFill>
        <p:spPr>
          <a:xfrm>
            <a:off x="404320" y="1228043"/>
            <a:ext cx="10779889" cy="4790047"/>
          </a:xfrm>
          <a:prstGeom prst="rect">
            <a:avLst/>
          </a:prstGeom>
        </p:spPr>
      </p:pic>
      <p:sp>
        <p:nvSpPr>
          <p:cNvPr id="4" name="Shape 173">
            <a:extLst>
              <a:ext uri="{FF2B5EF4-FFF2-40B4-BE49-F238E27FC236}">
                <a16:creationId xmlns:a16="http://schemas.microsoft.com/office/drawing/2014/main" id="{EF2F509C-6345-4990-AFBB-D8193999A3E3}"/>
              </a:ext>
            </a:extLst>
          </p:cNvPr>
          <p:cNvSpPr txBox="1"/>
          <p:nvPr/>
        </p:nvSpPr>
        <p:spPr>
          <a:xfrm>
            <a:off x="404320" y="526151"/>
            <a:ext cx="9068604" cy="50782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nSpc>
                <a:spcPct val="90000"/>
              </a:lnSpc>
              <a:defRPr sz="3000" b="1">
                <a:solidFill>
                  <a:srgbClr val="FFFFFF"/>
                </a:solidFill>
                <a:latin typeface="Exo"/>
                <a:ea typeface="Exo"/>
                <a:cs typeface="Exo"/>
                <a:sym typeface="Exo"/>
              </a:defRPr>
            </a:lvl1pPr>
          </a:lstStyle>
          <a:p>
            <a:r>
              <a:rPr lang="en-US" dirty="0"/>
              <a:t>Replicate key component:   Data info</a:t>
            </a:r>
          </a:p>
        </p:txBody>
      </p:sp>
      <p:pic>
        <p:nvPicPr>
          <p:cNvPr id="5" name="Google Shape;223;p27">
            <a:extLst>
              <a:ext uri="{FF2B5EF4-FFF2-40B4-BE49-F238E27FC236}">
                <a16:creationId xmlns:a16="http://schemas.microsoft.com/office/drawing/2014/main" id="{FAC2C970-B6B8-436B-8397-D2AE15733253}"/>
              </a:ext>
            </a:extLst>
          </p:cNvPr>
          <p:cNvPicPr preferRelativeResize="0"/>
          <p:nvPr/>
        </p:nvPicPr>
        <p:blipFill>
          <a:blip r:embed="rId3"/>
          <a:srcRect/>
          <a:stretch/>
        </p:blipFill>
        <p:spPr>
          <a:xfrm>
            <a:off x="10228510" y="6184153"/>
            <a:ext cx="1502900" cy="325627"/>
          </a:xfrm>
          <a:prstGeom prst="rect">
            <a:avLst/>
          </a:prstGeom>
          <a:noFill/>
          <a:ln>
            <a:noFill/>
          </a:ln>
        </p:spPr>
      </p:pic>
      <p:pic>
        <p:nvPicPr>
          <p:cNvPr id="6" name="Picture 5" descr="Screenshot from 2020-12-19 22-02-51">
            <a:extLst>
              <a:ext uri="{FF2B5EF4-FFF2-40B4-BE49-F238E27FC236}">
                <a16:creationId xmlns:a16="http://schemas.microsoft.com/office/drawing/2014/main" id="{2AE2DE94-204C-4E3A-B98E-92F526A9CB7B}"/>
              </a:ext>
            </a:extLst>
          </p:cNvPr>
          <p:cNvPicPr>
            <a:picLocks noChangeAspect="1"/>
          </p:cNvPicPr>
          <p:nvPr/>
        </p:nvPicPr>
        <p:blipFill>
          <a:blip r:embed="rId4"/>
          <a:stretch>
            <a:fillRect/>
          </a:stretch>
        </p:blipFill>
        <p:spPr>
          <a:xfrm>
            <a:off x="404320" y="1130374"/>
            <a:ext cx="10779888" cy="5439910"/>
          </a:xfrm>
          <a:prstGeom prst="rect">
            <a:avLst/>
          </a:prstGeom>
        </p:spPr>
      </p:pic>
      <p:pic>
        <p:nvPicPr>
          <p:cNvPr id="7" name="Picture 6" descr="Screenshot from 2020-12-19 22-05-19">
            <a:extLst>
              <a:ext uri="{FF2B5EF4-FFF2-40B4-BE49-F238E27FC236}">
                <a16:creationId xmlns:a16="http://schemas.microsoft.com/office/drawing/2014/main" id="{7A160C51-1AC6-4CBD-A437-005378606218}"/>
              </a:ext>
            </a:extLst>
          </p:cNvPr>
          <p:cNvPicPr>
            <a:picLocks noChangeAspect="1"/>
          </p:cNvPicPr>
          <p:nvPr/>
        </p:nvPicPr>
        <p:blipFill>
          <a:blip r:embed="rId5"/>
          <a:stretch>
            <a:fillRect/>
          </a:stretch>
        </p:blipFill>
        <p:spPr>
          <a:xfrm>
            <a:off x="241734" y="1405502"/>
            <a:ext cx="11204274" cy="4435128"/>
          </a:xfrm>
          <a:prstGeom prst="rect">
            <a:avLst/>
          </a:prstGeom>
        </p:spPr>
      </p:pic>
      <p:pic>
        <p:nvPicPr>
          <p:cNvPr id="8" name="Picture 7" descr="Screenshot from 2020-12-19 22-06-01">
            <a:extLst>
              <a:ext uri="{FF2B5EF4-FFF2-40B4-BE49-F238E27FC236}">
                <a16:creationId xmlns:a16="http://schemas.microsoft.com/office/drawing/2014/main" id="{07E2DECD-CDDA-435C-B1DD-C0412A59F8B7}"/>
              </a:ext>
            </a:extLst>
          </p:cNvPr>
          <p:cNvPicPr>
            <a:picLocks noChangeAspect="1"/>
          </p:cNvPicPr>
          <p:nvPr/>
        </p:nvPicPr>
        <p:blipFill>
          <a:blip r:embed="rId6"/>
          <a:stretch>
            <a:fillRect/>
          </a:stretch>
        </p:blipFill>
        <p:spPr>
          <a:xfrm>
            <a:off x="192127" y="2559689"/>
            <a:ext cx="11294786" cy="1999144"/>
          </a:xfrm>
          <a:prstGeom prst="rect">
            <a:avLst/>
          </a:prstGeom>
        </p:spPr>
      </p:pic>
    </p:spTree>
    <p:extLst>
      <p:ext uri="{BB962C8B-B14F-4D97-AF65-F5344CB8AC3E}">
        <p14:creationId xmlns:p14="http://schemas.microsoft.com/office/powerpoint/2010/main" val="16195055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主题">
      <a:majorFont>
        <a:latin typeface="DengXian"/>
        <a:ea typeface="DengXian"/>
        <a:cs typeface="DengXian"/>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DengXi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DengXi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主题">
      <a:majorFont>
        <a:latin typeface="DengXian"/>
        <a:ea typeface="DengXian"/>
        <a:cs typeface="DengXian"/>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DengXi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DengXi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2573</TotalTime>
  <Words>704</Words>
  <Application>Microsoft Office PowerPoint</Application>
  <PresentationFormat>宽屏</PresentationFormat>
  <Paragraphs>77</Paragraphs>
  <Slides>21</Slides>
  <Notes>0</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Exo</vt:lpstr>
      <vt:lpstr>Helvetica Neue</vt:lpstr>
      <vt:lpstr>Helvetica Neue Light</vt:lpstr>
      <vt:lpstr>Noto Sans CJK SC Bold</vt:lpstr>
      <vt:lpstr>Noto Sans CJK SC Regular</vt:lpstr>
      <vt:lpstr>DengXian</vt:lpstr>
      <vt:lpstr>Arial</vt:lpstr>
      <vt:lpstr>Calibri</vt:lpstr>
      <vt:lpstr>Cambria Math</vt:lpstr>
      <vt:lpstr>Helvetica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Xiaojing Tang (SME,220020009)</cp:lastModifiedBy>
  <cp:revision>54</cp:revision>
  <cp:lastPrinted>2019-10-09T10:56:06Z</cp:lastPrinted>
  <dcterms:modified xsi:type="dcterms:W3CDTF">2020-12-20T10:30:45Z</dcterms:modified>
</cp:coreProperties>
</file>